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098" autoAdjust="0"/>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hyperlink" Target="https://github.com/rabeehnp/IBM-CAPSTONE-SPACEX-PROJECT/blob/fe8ea423543a2983cda67eec9b8f091221ddbdd1/DASHBOAD.ipynb" TargetMode="Externa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hyperlink" Target="https://github.com/rabeehnp/IBM-CAPSTONE-SPACEX-PROJECT/blob/fe8ea423543a2983cda67eec9b8f091221ddbdd1/DASHBOAD.ipynb"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5849F6-84F0-4F95-AA65-4A47B4B160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06161E-75F0-49D9-A7F4-97395FA33069}">
      <dgm:prSet/>
      <dgm:spPr/>
      <dgm:t>
        <a:bodyPr/>
        <a:lstStyle/>
        <a:p>
          <a:r>
            <a:rPr lang="en-US"/>
            <a:t>By using plotly dash,we made a dashboard that shows:</a:t>
          </a:r>
        </a:p>
      </dgm:t>
    </dgm:pt>
    <dgm:pt modelId="{9E43181C-88EF-4733-8544-F8C62DD88EB7}" type="parTrans" cxnId="{2F55FA68-2A96-428A-AFDE-BC9DAD58DD43}">
      <dgm:prSet/>
      <dgm:spPr/>
      <dgm:t>
        <a:bodyPr/>
        <a:lstStyle/>
        <a:p>
          <a:endParaRPr lang="en-US"/>
        </a:p>
      </dgm:t>
    </dgm:pt>
    <dgm:pt modelId="{392C3CF2-98E7-4965-8E2C-415C91412E03}" type="sibTrans" cxnId="{2F55FA68-2A96-428A-AFDE-BC9DAD58DD43}">
      <dgm:prSet/>
      <dgm:spPr/>
      <dgm:t>
        <a:bodyPr/>
        <a:lstStyle/>
        <a:p>
          <a:endParaRPr lang="en-US"/>
        </a:p>
      </dgm:t>
    </dgm:pt>
    <dgm:pt modelId="{87525D15-DEB6-4408-9250-F8CEE1897713}">
      <dgm:prSet/>
      <dgm:spPr/>
      <dgm:t>
        <a:bodyPr/>
        <a:lstStyle/>
        <a:p>
          <a:r>
            <a:rPr lang="en-US"/>
            <a:t>pie charts showing the total launches by a certain sites</a:t>
          </a:r>
        </a:p>
      </dgm:t>
    </dgm:pt>
    <dgm:pt modelId="{DFECE7C6-8024-4158-AA36-0FDCC63F0884}" type="parTrans" cxnId="{E5F416EF-506C-40FB-BB1D-BACFAAE242DB}">
      <dgm:prSet/>
      <dgm:spPr/>
      <dgm:t>
        <a:bodyPr/>
        <a:lstStyle/>
        <a:p>
          <a:endParaRPr lang="en-US"/>
        </a:p>
      </dgm:t>
    </dgm:pt>
    <dgm:pt modelId="{B4AB4D75-37FA-4B6B-8BBE-CF844033902E}" type="sibTrans" cxnId="{E5F416EF-506C-40FB-BB1D-BACFAAE242DB}">
      <dgm:prSet/>
      <dgm:spPr/>
      <dgm:t>
        <a:bodyPr/>
        <a:lstStyle/>
        <a:p>
          <a:endParaRPr lang="en-US"/>
        </a:p>
      </dgm:t>
    </dgm:pt>
    <dgm:pt modelId="{D09F52BA-8B39-4623-A1ED-FA93F4EEF6AC}">
      <dgm:prSet/>
      <dgm:spPr/>
      <dgm:t>
        <a:bodyPr/>
        <a:lstStyle/>
        <a:p>
          <a:r>
            <a:rPr lang="en-US"/>
            <a:t>scatter graph showing the relationship with Outcome and Payload Mass (Kg) for the different booster version</a:t>
          </a:r>
        </a:p>
      </dgm:t>
    </dgm:pt>
    <dgm:pt modelId="{379E9873-C9F7-4528-814C-073B337345B6}" type="parTrans" cxnId="{5FB7DC09-F711-4C65-BBA8-7A4C89D2946E}">
      <dgm:prSet/>
      <dgm:spPr/>
      <dgm:t>
        <a:bodyPr/>
        <a:lstStyle/>
        <a:p>
          <a:endParaRPr lang="en-US"/>
        </a:p>
      </dgm:t>
    </dgm:pt>
    <dgm:pt modelId="{799711A0-C6D0-489B-B3CB-55364ECD7C9B}" type="sibTrans" cxnId="{5FB7DC09-F711-4C65-BBA8-7A4C89D2946E}">
      <dgm:prSet/>
      <dgm:spPr/>
      <dgm:t>
        <a:bodyPr/>
        <a:lstStyle/>
        <a:p>
          <a:endParaRPr lang="en-US"/>
        </a:p>
      </dgm:t>
    </dgm:pt>
    <dgm:pt modelId="{EE755940-6EAF-4A01-B54F-CA9FA05917B4}">
      <dgm:prSet/>
      <dgm:spPr/>
      <dgm:t>
        <a:bodyPr/>
        <a:lstStyle/>
        <a:p>
          <a:r>
            <a:rPr lang="en-US">
              <a:hlinkClick xmlns:r="http://schemas.openxmlformats.org/officeDocument/2006/relationships" r:id="rId1"/>
            </a:rPr>
            <a:t>GITHUB LINK</a:t>
          </a:r>
          <a:endParaRPr lang="en-US"/>
        </a:p>
      </dgm:t>
    </dgm:pt>
    <dgm:pt modelId="{DC94A1A1-C2E9-4D5E-AC9D-A285796A27F9}" type="parTrans" cxnId="{61DD0D0F-B6E2-4FD5-8672-F14D62ADF7CF}">
      <dgm:prSet/>
      <dgm:spPr/>
      <dgm:t>
        <a:bodyPr/>
        <a:lstStyle/>
        <a:p>
          <a:endParaRPr lang="en-US"/>
        </a:p>
      </dgm:t>
    </dgm:pt>
    <dgm:pt modelId="{F272D78A-C957-4C62-B667-CDBE453A824B}" type="sibTrans" cxnId="{61DD0D0F-B6E2-4FD5-8672-F14D62ADF7CF}">
      <dgm:prSet/>
      <dgm:spPr/>
      <dgm:t>
        <a:bodyPr/>
        <a:lstStyle/>
        <a:p>
          <a:endParaRPr lang="en-US"/>
        </a:p>
      </dgm:t>
    </dgm:pt>
    <dgm:pt modelId="{C0D8142C-132F-418B-B4C1-46066B0C94F9}" type="pres">
      <dgm:prSet presAssocID="{D35849F6-84F0-4F95-AA65-4A47B4B16092}" presName="root" presStyleCnt="0">
        <dgm:presLayoutVars>
          <dgm:dir/>
          <dgm:resizeHandles val="exact"/>
        </dgm:presLayoutVars>
      </dgm:prSet>
      <dgm:spPr/>
    </dgm:pt>
    <dgm:pt modelId="{C2A74760-BD94-457B-AEC8-EA88B22CD06F}" type="pres">
      <dgm:prSet presAssocID="{E906161E-75F0-49D9-A7F4-97395FA33069}" presName="compNode" presStyleCnt="0"/>
      <dgm:spPr/>
    </dgm:pt>
    <dgm:pt modelId="{D9E74BC3-2FAF-4A9D-8C3B-56ED22FFE9BD}" type="pres">
      <dgm:prSet presAssocID="{E906161E-75F0-49D9-A7F4-97395FA33069}" presName="bgRect" presStyleLbl="bgShp" presStyleIdx="0" presStyleCnt="4"/>
      <dgm:spPr/>
    </dgm:pt>
    <dgm:pt modelId="{73E4B355-CD10-4F3E-B043-24FD33409507}" type="pres">
      <dgm:prSet presAssocID="{E906161E-75F0-49D9-A7F4-97395FA3306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auge"/>
        </a:ext>
      </dgm:extLst>
    </dgm:pt>
    <dgm:pt modelId="{BBCA8C05-00C0-4E57-9A5E-227C9CD69AC3}" type="pres">
      <dgm:prSet presAssocID="{E906161E-75F0-49D9-A7F4-97395FA33069}" presName="spaceRect" presStyleCnt="0"/>
      <dgm:spPr/>
    </dgm:pt>
    <dgm:pt modelId="{DFECC10F-DE3F-441A-9918-F3C1618AD966}" type="pres">
      <dgm:prSet presAssocID="{E906161E-75F0-49D9-A7F4-97395FA33069}" presName="parTx" presStyleLbl="revTx" presStyleIdx="0" presStyleCnt="4">
        <dgm:presLayoutVars>
          <dgm:chMax val="0"/>
          <dgm:chPref val="0"/>
        </dgm:presLayoutVars>
      </dgm:prSet>
      <dgm:spPr/>
    </dgm:pt>
    <dgm:pt modelId="{7FC716AA-A648-432C-A379-395CA9996F77}" type="pres">
      <dgm:prSet presAssocID="{392C3CF2-98E7-4965-8E2C-415C91412E03}" presName="sibTrans" presStyleCnt="0"/>
      <dgm:spPr/>
    </dgm:pt>
    <dgm:pt modelId="{FAB31117-4D72-4325-8D9E-1628F49924D3}" type="pres">
      <dgm:prSet presAssocID="{87525D15-DEB6-4408-9250-F8CEE1897713}" presName="compNode" presStyleCnt="0"/>
      <dgm:spPr/>
    </dgm:pt>
    <dgm:pt modelId="{202A2B53-C15C-48A1-8781-BBAE8E24BD83}" type="pres">
      <dgm:prSet presAssocID="{87525D15-DEB6-4408-9250-F8CEE1897713}" presName="bgRect" presStyleLbl="bgShp" presStyleIdx="1" presStyleCnt="4"/>
      <dgm:spPr/>
    </dgm:pt>
    <dgm:pt modelId="{6434767C-25B9-47B0-9A4D-FDDFA19EAF67}" type="pres">
      <dgm:prSet presAssocID="{87525D15-DEB6-4408-9250-F8CEE1897713}"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ie chart"/>
        </a:ext>
      </dgm:extLst>
    </dgm:pt>
    <dgm:pt modelId="{28691EFE-1ABE-4957-9868-FCF42DCDF95F}" type="pres">
      <dgm:prSet presAssocID="{87525D15-DEB6-4408-9250-F8CEE1897713}" presName="spaceRect" presStyleCnt="0"/>
      <dgm:spPr/>
    </dgm:pt>
    <dgm:pt modelId="{9E297487-9594-47D8-8758-6577FA585182}" type="pres">
      <dgm:prSet presAssocID="{87525D15-DEB6-4408-9250-F8CEE1897713}" presName="parTx" presStyleLbl="revTx" presStyleIdx="1" presStyleCnt="4">
        <dgm:presLayoutVars>
          <dgm:chMax val="0"/>
          <dgm:chPref val="0"/>
        </dgm:presLayoutVars>
      </dgm:prSet>
      <dgm:spPr/>
    </dgm:pt>
    <dgm:pt modelId="{2E1BDD29-8EBE-49C2-8983-0987B39DE1DF}" type="pres">
      <dgm:prSet presAssocID="{B4AB4D75-37FA-4B6B-8BBE-CF844033902E}" presName="sibTrans" presStyleCnt="0"/>
      <dgm:spPr/>
    </dgm:pt>
    <dgm:pt modelId="{274B1320-BE8D-4041-8147-B04082419FAD}" type="pres">
      <dgm:prSet presAssocID="{D09F52BA-8B39-4623-A1ED-FA93F4EEF6AC}" presName="compNode" presStyleCnt="0"/>
      <dgm:spPr/>
    </dgm:pt>
    <dgm:pt modelId="{3D8B907B-1DC9-442D-AF7C-54DD13E73578}" type="pres">
      <dgm:prSet presAssocID="{D09F52BA-8B39-4623-A1ED-FA93F4EEF6AC}" presName="bgRect" presStyleLbl="bgShp" presStyleIdx="2" presStyleCnt="4"/>
      <dgm:spPr/>
    </dgm:pt>
    <dgm:pt modelId="{C7414C75-E56E-40AD-8AAA-764289ADD4D9}" type="pres">
      <dgm:prSet presAssocID="{D09F52BA-8B39-4623-A1ED-FA93F4EEF6AC}"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tatistics"/>
        </a:ext>
      </dgm:extLst>
    </dgm:pt>
    <dgm:pt modelId="{5EF3BB50-D6A5-482D-B547-7E32262D734E}" type="pres">
      <dgm:prSet presAssocID="{D09F52BA-8B39-4623-A1ED-FA93F4EEF6AC}" presName="spaceRect" presStyleCnt="0"/>
      <dgm:spPr/>
    </dgm:pt>
    <dgm:pt modelId="{A95F0C35-4760-4108-9B76-1C2A0199FE93}" type="pres">
      <dgm:prSet presAssocID="{D09F52BA-8B39-4623-A1ED-FA93F4EEF6AC}" presName="parTx" presStyleLbl="revTx" presStyleIdx="2" presStyleCnt="4">
        <dgm:presLayoutVars>
          <dgm:chMax val="0"/>
          <dgm:chPref val="0"/>
        </dgm:presLayoutVars>
      </dgm:prSet>
      <dgm:spPr/>
    </dgm:pt>
    <dgm:pt modelId="{D6C55D94-F55E-42CD-996B-D272D52B01A5}" type="pres">
      <dgm:prSet presAssocID="{799711A0-C6D0-489B-B3CB-55364ECD7C9B}" presName="sibTrans" presStyleCnt="0"/>
      <dgm:spPr/>
    </dgm:pt>
    <dgm:pt modelId="{0C73BFA5-8880-40C7-8A0C-5C93F3BBA95B}" type="pres">
      <dgm:prSet presAssocID="{EE755940-6EAF-4A01-B54F-CA9FA05917B4}" presName="compNode" presStyleCnt="0"/>
      <dgm:spPr/>
    </dgm:pt>
    <dgm:pt modelId="{4801FBBB-9253-4667-99FF-15030B88902B}" type="pres">
      <dgm:prSet presAssocID="{EE755940-6EAF-4A01-B54F-CA9FA05917B4}" presName="bgRect" presStyleLbl="bgShp" presStyleIdx="3" presStyleCnt="4"/>
      <dgm:spPr/>
    </dgm:pt>
    <dgm:pt modelId="{7275578E-A1E0-46CC-86CD-3C4AECB7C296}" type="pres">
      <dgm:prSet presAssocID="{EE755940-6EAF-4A01-B54F-CA9FA05917B4}"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Link"/>
        </a:ext>
      </dgm:extLst>
    </dgm:pt>
    <dgm:pt modelId="{32BA1359-5621-4EF1-BE55-60A58A7EC104}" type="pres">
      <dgm:prSet presAssocID="{EE755940-6EAF-4A01-B54F-CA9FA05917B4}" presName="spaceRect" presStyleCnt="0"/>
      <dgm:spPr/>
    </dgm:pt>
    <dgm:pt modelId="{8A6C1342-698F-414B-8A07-ECCD133222A3}" type="pres">
      <dgm:prSet presAssocID="{EE755940-6EAF-4A01-B54F-CA9FA05917B4}" presName="parTx" presStyleLbl="revTx" presStyleIdx="3" presStyleCnt="4">
        <dgm:presLayoutVars>
          <dgm:chMax val="0"/>
          <dgm:chPref val="0"/>
        </dgm:presLayoutVars>
      </dgm:prSet>
      <dgm:spPr/>
    </dgm:pt>
  </dgm:ptLst>
  <dgm:cxnLst>
    <dgm:cxn modelId="{5FB7DC09-F711-4C65-BBA8-7A4C89D2946E}" srcId="{D35849F6-84F0-4F95-AA65-4A47B4B16092}" destId="{D09F52BA-8B39-4623-A1ED-FA93F4EEF6AC}" srcOrd="2" destOrd="0" parTransId="{379E9873-C9F7-4528-814C-073B337345B6}" sibTransId="{799711A0-C6D0-489B-B3CB-55364ECD7C9B}"/>
    <dgm:cxn modelId="{61DD0D0F-B6E2-4FD5-8672-F14D62ADF7CF}" srcId="{D35849F6-84F0-4F95-AA65-4A47B4B16092}" destId="{EE755940-6EAF-4A01-B54F-CA9FA05917B4}" srcOrd="3" destOrd="0" parTransId="{DC94A1A1-C2E9-4D5E-AC9D-A285796A27F9}" sibTransId="{F272D78A-C957-4C62-B667-CDBE453A824B}"/>
    <dgm:cxn modelId="{2F55FA68-2A96-428A-AFDE-BC9DAD58DD43}" srcId="{D35849F6-84F0-4F95-AA65-4A47B4B16092}" destId="{E906161E-75F0-49D9-A7F4-97395FA33069}" srcOrd="0" destOrd="0" parTransId="{9E43181C-88EF-4733-8544-F8C62DD88EB7}" sibTransId="{392C3CF2-98E7-4965-8E2C-415C91412E03}"/>
    <dgm:cxn modelId="{21FA64A3-9EAF-4573-A03B-34FBA115579F}" type="presOf" srcId="{D35849F6-84F0-4F95-AA65-4A47B4B16092}" destId="{C0D8142C-132F-418B-B4C1-46066B0C94F9}" srcOrd="0" destOrd="0" presId="urn:microsoft.com/office/officeart/2018/2/layout/IconVerticalSolidList"/>
    <dgm:cxn modelId="{C350C5BD-6BFC-45B6-A2D5-FA0F4E650F48}" type="presOf" srcId="{EE755940-6EAF-4A01-B54F-CA9FA05917B4}" destId="{8A6C1342-698F-414B-8A07-ECCD133222A3}" srcOrd="0" destOrd="0" presId="urn:microsoft.com/office/officeart/2018/2/layout/IconVerticalSolidList"/>
    <dgm:cxn modelId="{D2B6F8C1-5037-4D08-B33A-DBE93FA9A294}" type="presOf" srcId="{87525D15-DEB6-4408-9250-F8CEE1897713}" destId="{9E297487-9594-47D8-8758-6577FA585182}" srcOrd="0" destOrd="0" presId="urn:microsoft.com/office/officeart/2018/2/layout/IconVerticalSolidList"/>
    <dgm:cxn modelId="{C85A29DD-4367-4080-8206-6C48FAD2D2A9}" type="presOf" srcId="{E906161E-75F0-49D9-A7F4-97395FA33069}" destId="{DFECC10F-DE3F-441A-9918-F3C1618AD966}" srcOrd="0" destOrd="0" presId="urn:microsoft.com/office/officeart/2018/2/layout/IconVerticalSolidList"/>
    <dgm:cxn modelId="{2FAC55E0-C835-483A-9A0D-78FAC7C53864}" type="presOf" srcId="{D09F52BA-8B39-4623-A1ED-FA93F4EEF6AC}" destId="{A95F0C35-4760-4108-9B76-1C2A0199FE93}" srcOrd="0" destOrd="0" presId="urn:microsoft.com/office/officeart/2018/2/layout/IconVerticalSolidList"/>
    <dgm:cxn modelId="{E5F416EF-506C-40FB-BB1D-BACFAAE242DB}" srcId="{D35849F6-84F0-4F95-AA65-4A47B4B16092}" destId="{87525D15-DEB6-4408-9250-F8CEE1897713}" srcOrd="1" destOrd="0" parTransId="{DFECE7C6-8024-4158-AA36-0FDCC63F0884}" sibTransId="{B4AB4D75-37FA-4B6B-8BBE-CF844033902E}"/>
    <dgm:cxn modelId="{29DCB111-E705-4D33-99CE-BF48F344CC7C}" type="presParOf" srcId="{C0D8142C-132F-418B-B4C1-46066B0C94F9}" destId="{C2A74760-BD94-457B-AEC8-EA88B22CD06F}" srcOrd="0" destOrd="0" presId="urn:microsoft.com/office/officeart/2018/2/layout/IconVerticalSolidList"/>
    <dgm:cxn modelId="{40C076B6-1379-4557-9FD9-99CCBFE57B16}" type="presParOf" srcId="{C2A74760-BD94-457B-AEC8-EA88B22CD06F}" destId="{D9E74BC3-2FAF-4A9D-8C3B-56ED22FFE9BD}" srcOrd="0" destOrd="0" presId="urn:microsoft.com/office/officeart/2018/2/layout/IconVerticalSolidList"/>
    <dgm:cxn modelId="{9A86AD8A-9492-45EF-BE32-A72BB61603C2}" type="presParOf" srcId="{C2A74760-BD94-457B-AEC8-EA88B22CD06F}" destId="{73E4B355-CD10-4F3E-B043-24FD33409507}" srcOrd="1" destOrd="0" presId="urn:microsoft.com/office/officeart/2018/2/layout/IconVerticalSolidList"/>
    <dgm:cxn modelId="{5A86E65A-C5F6-4CE5-A0D4-DC43D69803EA}" type="presParOf" srcId="{C2A74760-BD94-457B-AEC8-EA88B22CD06F}" destId="{BBCA8C05-00C0-4E57-9A5E-227C9CD69AC3}" srcOrd="2" destOrd="0" presId="urn:microsoft.com/office/officeart/2018/2/layout/IconVerticalSolidList"/>
    <dgm:cxn modelId="{F4D222A2-3210-44B7-9509-1616F852E9FB}" type="presParOf" srcId="{C2A74760-BD94-457B-AEC8-EA88B22CD06F}" destId="{DFECC10F-DE3F-441A-9918-F3C1618AD966}" srcOrd="3" destOrd="0" presId="urn:microsoft.com/office/officeart/2018/2/layout/IconVerticalSolidList"/>
    <dgm:cxn modelId="{395991AB-0E33-4519-B1BA-C66FC1C866E4}" type="presParOf" srcId="{C0D8142C-132F-418B-B4C1-46066B0C94F9}" destId="{7FC716AA-A648-432C-A379-395CA9996F77}" srcOrd="1" destOrd="0" presId="urn:microsoft.com/office/officeart/2018/2/layout/IconVerticalSolidList"/>
    <dgm:cxn modelId="{F9C69B75-D5B7-4C75-BC1E-5F93AD4B4DF0}" type="presParOf" srcId="{C0D8142C-132F-418B-B4C1-46066B0C94F9}" destId="{FAB31117-4D72-4325-8D9E-1628F49924D3}" srcOrd="2" destOrd="0" presId="urn:microsoft.com/office/officeart/2018/2/layout/IconVerticalSolidList"/>
    <dgm:cxn modelId="{990FE2C4-918A-42A9-AAEC-B306402A7CB2}" type="presParOf" srcId="{FAB31117-4D72-4325-8D9E-1628F49924D3}" destId="{202A2B53-C15C-48A1-8781-BBAE8E24BD83}" srcOrd="0" destOrd="0" presId="urn:microsoft.com/office/officeart/2018/2/layout/IconVerticalSolidList"/>
    <dgm:cxn modelId="{7A65F911-826A-4B13-8E26-A621E1AC1B39}" type="presParOf" srcId="{FAB31117-4D72-4325-8D9E-1628F49924D3}" destId="{6434767C-25B9-47B0-9A4D-FDDFA19EAF67}" srcOrd="1" destOrd="0" presId="urn:microsoft.com/office/officeart/2018/2/layout/IconVerticalSolidList"/>
    <dgm:cxn modelId="{0C1DB6F9-A6B1-4BC5-BF99-8DEF3FC1D3FD}" type="presParOf" srcId="{FAB31117-4D72-4325-8D9E-1628F49924D3}" destId="{28691EFE-1ABE-4957-9868-FCF42DCDF95F}" srcOrd="2" destOrd="0" presId="urn:microsoft.com/office/officeart/2018/2/layout/IconVerticalSolidList"/>
    <dgm:cxn modelId="{2DD1B09D-FDCC-4A3E-BBFD-630A8334FED3}" type="presParOf" srcId="{FAB31117-4D72-4325-8D9E-1628F49924D3}" destId="{9E297487-9594-47D8-8758-6577FA585182}" srcOrd="3" destOrd="0" presId="urn:microsoft.com/office/officeart/2018/2/layout/IconVerticalSolidList"/>
    <dgm:cxn modelId="{22FCD51D-40CB-498F-9ECA-3924C14BA0D9}" type="presParOf" srcId="{C0D8142C-132F-418B-B4C1-46066B0C94F9}" destId="{2E1BDD29-8EBE-49C2-8983-0987B39DE1DF}" srcOrd="3" destOrd="0" presId="urn:microsoft.com/office/officeart/2018/2/layout/IconVerticalSolidList"/>
    <dgm:cxn modelId="{935671EA-BAF6-41DB-9B24-D109D001680A}" type="presParOf" srcId="{C0D8142C-132F-418B-B4C1-46066B0C94F9}" destId="{274B1320-BE8D-4041-8147-B04082419FAD}" srcOrd="4" destOrd="0" presId="urn:microsoft.com/office/officeart/2018/2/layout/IconVerticalSolidList"/>
    <dgm:cxn modelId="{10AE9AE7-5AB6-413F-8071-9F5C2A6CE19E}" type="presParOf" srcId="{274B1320-BE8D-4041-8147-B04082419FAD}" destId="{3D8B907B-1DC9-442D-AF7C-54DD13E73578}" srcOrd="0" destOrd="0" presId="urn:microsoft.com/office/officeart/2018/2/layout/IconVerticalSolidList"/>
    <dgm:cxn modelId="{B308A067-E324-4E9A-9A17-1C58BD8AD2CE}" type="presParOf" srcId="{274B1320-BE8D-4041-8147-B04082419FAD}" destId="{C7414C75-E56E-40AD-8AAA-764289ADD4D9}" srcOrd="1" destOrd="0" presId="urn:microsoft.com/office/officeart/2018/2/layout/IconVerticalSolidList"/>
    <dgm:cxn modelId="{DC611BF2-A695-40A8-8722-99428FAA498C}" type="presParOf" srcId="{274B1320-BE8D-4041-8147-B04082419FAD}" destId="{5EF3BB50-D6A5-482D-B547-7E32262D734E}" srcOrd="2" destOrd="0" presId="urn:microsoft.com/office/officeart/2018/2/layout/IconVerticalSolidList"/>
    <dgm:cxn modelId="{182A9510-9FF0-4A45-929B-F1085B76463D}" type="presParOf" srcId="{274B1320-BE8D-4041-8147-B04082419FAD}" destId="{A95F0C35-4760-4108-9B76-1C2A0199FE93}" srcOrd="3" destOrd="0" presId="urn:microsoft.com/office/officeart/2018/2/layout/IconVerticalSolidList"/>
    <dgm:cxn modelId="{E1AAD846-5F9E-4307-8CE4-FF0B5C02DB2B}" type="presParOf" srcId="{C0D8142C-132F-418B-B4C1-46066B0C94F9}" destId="{D6C55D94-F55E-42CD-996B-D272D52B01A5}" srcOrd="5" destOrd="0" presId="urn:microsoft.com/office/officeart/2018/2/layout/IconVerticalSolidList"/>
    <dgm:cxn modelId="{AF2F0599-830C-4D07-A21F-3E4089F63EFE}" type="presParOf" srcId="{C0D8142C-132F-418B-B4C1-46066B0C94F9}" destId="{0C73BFA5-8880-40C7-8A0C-5C93F3BBA95B}" srcOrd="6" destOrd="0" presId="urn:microsoft.com/office/officeart/2018/2/layout/IconVerticalSolidList"/>
    <dgm:cxn modelId="{D524D9AE-023C-457D-9B93-9C7C57720C75}" type="presParOf" srcId="{0C73BFA5-8880-40C7-8A0C-5C93F3BBA95B}" destId="{4801FBBB-9253-4667-99FF-15030B88902B}" srcOrd="0" destOrd="0" presId="urn:microsoft.com/office/officeart/2018/2/layout/IconVerticalSolidList"/>
    <dgm:cxn modelId="{DBDB8624-063B-4C1E-9AF2-F88CFE413D5C}" type="presParOf" srcId="{0C73BFA5-8880-40C7-8A0C-5C93F3BBA95B}" destId="{7275578E-A1E0-46CC-86CD-3C4AECB7C296}" srcOrd="1" destOrd="0" presId="urn:microsoft.com/office/officeart/2018/2/layout/IconVerticalSolidList"/>
    <dgm:cxn modelId="{513137B3-F446-42D5-8380-9A007D2126BD}" type="presParOf" srcId="{0C73BFA5-8880-40C7-8A0C-5C93F3BBA95B}" destId="{32BA1359-5621-4EF1-BE55-60A58A7EC104}" srcOrd="2" destOrd="0" presId="urn:microsoft.com/office/officeart/2018/2/layout/IconVerticalSolidList"/>
    <dgm:cxn modelId="{F5446D3E-1E15-4203-8929-ECC88F4DED56}" type="presParOf" srcId="{0C73BFA5-8880-40C7-8A0C-5C93F3BBA95B}" destId="{8A6C1342-698F-414B-8A07-ECCD133222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74BC3-2FAF-4A9D-8C3B-56ED22FFE9BD}">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E4B355-CD10-4F3E-B043-24FD33409507}">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ECC10F-DE3F-441A-9918-F3C1618AD966}">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By using plotly dash,we made a dashboard that shows:</a:t>
          </a:r>
        </a:p>
      </dsp:txBody>
      <dsp:txXfrm>
        <a:off x="1432649" y="2447"/>
        <a:ext cx="5156041" cy="1240389"/>
      </dsp:txXfrm>
    </dsp:sp>
    <dsp:sp modelId="{202A2B53-C15C-48A1-8781-BBAE8E24BD83}">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4767C-25B9-47B0-9A4D-FDDFA19EAF67}">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297487-9594-47D8-8758-6577FA585182}">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pie charts showing the total launches by a certain sites</a:t>
          </a:r>
        </a:p>
      </dsp:txBody>
      <dsp:txXfrm>
        <a:off x="1432649" y="1552933"/>
        <a:ext cx="5156041" cy="1240389"/>
      </dsp:txXfrm>
    </dsp:sp>
    <dsp:sp modelId="{3D8B907B-1DC9-442D-AF7C-54DD13E73578}">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414C75-E56E-40AD-8AAA-764289ADD4D9}">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5F0C35-4760-4108-9B76-1C2A0199FE93}">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scatter graph showing the relationship with Outcome and Payload Mass (Kg) for the different booster version</a:t>
          </a:r>
        </a:p>
      </dsp:txBody>
      <dsp:txXfrm>
        <a:off x="1432649" y="3103420"/>
        <a:ext cx="5156041" cy="1240389"/>
      </dsp:txXfrm>
    </dsp:sp>
    <dsp:sp modelId="{4801FBBB-9253-4667-99FF-15030B88902B}">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75578E-A1E0-46CC-86CD-3C4AECB7C296}">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6C1342-698F-414B-8A07-ECCD133222A3}">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hlinkClick xmlns:r="http://schemas.openxmlformats.org/officeDocument/2006/relationships" r:id="rId9"/>
            </a:rPr>
            <a:t>GITHUB LINK</a:t>
          </a:r>
          <a:endParaRPr lang="en-US" sz="2200" kern="1200"/>
        </a:p>
      </dsp:txBody>
      <dsp:txXfrm>
        <a:off x="1432649" y="4653906"/>
        <a:ext cx="5156041" cy="12403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50296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93065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321941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997332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474068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280635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50642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111612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31118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785792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49421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688207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7161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beehnp/IBM-CAPSTONE-SPACEX-PROJECT/blob/fe8ea423543a2983cda67eec9b8f091221ddbdd1/labs-jupyter-spacex-Data%20wrangling%20(2).ipynb"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rabeehnp/IBM-CAPSTONE-SPACEX-PROJECT/blob/fe8ea423543a2983cda67eec9b8f091221ddbdd1/jupyter-labs-eda-dataviz%20(1)%20(1).ipynb"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rabeehnp/IBM-CAPSTONE-SPACEX-PROJECT/blob/fe8ea423543a2983cda67eec9b8f091221ddbdd1/jupyter-labs-eda-sql-coursera%20(1).ipynb" TargetMode="Externa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beehnp/IBM-CAPSTONE-SPACEX-PROJECT/blob/fe8ea423543a2983cda67eec9b8f091221ddbdd1/lab_jupyter_launch_site_location%20(1).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rabeehnp/IBM-CAPSTONE-SPACEX-PROJECT/blob/fe8ea423543a2983cda67eec9b8f091221ddbdd1/SpaceX_Machine%20Learning%20Prediction_Part_5%20(2).ipynb"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rabeehnp/IBM-CAPSTONE-SPACEX-PROJECT/blob/fe8ea423543a2983cda67eec9b8f091221ddbdd1/jupyter-labs-spacex-data-collection-api%20(1).ipynb"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rabeehnp/IBM-CAPSTONE-SPACEX-PROJECT/blob/fe8ea423543a2983cda67eec9b8f091221ddbdd1/jupyter-labs-webscraping%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Muhammed Rabeeh</a:t>
            </a:r>
          </a:p>
          <a:p>
            <a:r>
              <a:rPr lang="en-US" dirty="0">
                <a:solidFill>
                  <a:schemeClr val="bg2"/>
                </a:solidFill>
                <a:latin typeface="Abadi" panose="020B0604020104020204" pitchFamily="34" charset="0"/>
                <a:ea typeface="SF Pro" pitchFamily="2" charset="0"/>
                <a:cs typeface="SF Pro" pitchFamily="2" charset="0"/>
              </a:rPr>
              <a:t>26 March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8" y="1782981"/>
            <a:ext cx="4567425" cy="4275987"/>
          </a:xfrm>
          <a:prstGeom prst="rect">
            <a:avLst/>
          </a:prstGeom>
        </p:spPr>
        <p:txBody>
          <a:bodyPr vert="horz" lIns="91440" tIns="45720" rIns="91440" bIns="45720" rtlCol="0">
            <a:normAutofit/>
          </a:bodyPr>
          <a:lstStyle/>
          <a:p>
            <a:r>
              <a:rPr lang="en-US" sz="2000" dirty="0"/>
              <a:t>In this we performed to EDA </a:t>
            </a:r>
            <a:r>
              <a:rPr lang="en-US" sz="2000" b="0" i="0" dirty="0">
                <a:effectLst/>
              </a:rPr>
              <a:t>to find some patterns in the data and determine what would be the label for training supervised models.</a:t>
            </a:r>
          </a:p>
          <a:p>
            <a:r>
              <a:rPr lang="en-US" sz="2000" dirty="0"/>
              <a:t>At first we calculated the number of launches on each site</a:t>
            </a:r>
          </a:p>
          <a:p>
            <a:r>
              <a:rPr lang="en-US" sz="2000" dirty="0"/>
              <a:t>We then calculated the number of occurrence of each orbit.</a:t>
            </a:r>
          </a:p>
          <a:p>
            <a:r>
              <a:rPr lang="en-US" sz="2000" dirty="0"/>
              <a:t>Created the landing outcome from outcome column</a:t>
            </a:r>
          </a:p>
          <a:p>
            <a:r>
              <a:rPr lang="en-US" sz="2000" dirty="0"/>
              <a:t>And exported the results into csv file.</a:t>
            </a:r>
          </a:p>
          <a:p>
            <a:pPr>
              <a:buFont typeface="Wingdings" panose="05000000000000000000" pitchFamily="2" charset="2"/>
              <a:buChar char="Ø"/>
            </a:pPr>
            <a:r>
              <a:rPr lang="en-US" sz="2000" dirty="0"/>
              <a:t>   </a:t>
            </a:r>
            <a:r>
              <a:rPr lang="en-US" sz="2000" dirty="0">
                <a:hlinkClick r:id="rId3">
                  <a:extLst>
                    <a:ext uri="{A12FA001-AC4F-418D-AE19-62706E023703}">
                      <ahyp:hlinkClr xmlns:ahyp="http://schemas.microsoft.com/office/drawing/2018/hyperlinkcolor" val="tx"/>
                    </a:ext>
                  </a:extLst>
                </a:hlinkClick>
              </a:rPr>
              <a:t>GITHUB LINK</a:t>
            </a:r>
            <a:endParaRPr lang="en-US" sz="2000" dirty="0"/>
          </a:p>
          <a:p>
            <a:endParaRPr lang="en-US" sz="2000" dirty="0"/>
          </a:p>
        </p:txBody>
      </p:sp>
      <p:grpSp>
        <p:nvGrpSpPr>
          <p:cNvPr id="22"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Diagram&#10;&#10;Description automatically generated">
            <a:extLst>
              <a:ext uri="{FF2B5EF4-FFF2-40B4-BE49-F238E27FC236}">
                <a16:creationId xmlns:a16="http://schemas.microsoft.com/office/drawing/2014/main" id="{03D229DC-C6F9-4857-9B9F-6A7F69EEA35E}"/>
              </a:ext>
            </a:extLst>
          </p:cNvPr>
          <p:cNvPicPr>
            <a:picLocks noChangeAspect="1"/>
          </p:cNvPicPr>
          <p:nvPr/>
        </p:nvPicPr>
        <p:blipFill>
          <a:blip r:embed="rId4"/>
          <a:stretch>
            <a:fillRect/>
          </a:stretch>
        </p:blipFill>
        <p:spPr>
          <a:xfrm>
            <a:off x="6138213" y="1321553"/>
            <a:ext cx="4567426"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7">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19">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8" name="Rectangle 21">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006909" y="107429"/>
            <a:ext cx="3629555" cy="1893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7189" y="2329543"/>
            <a:ext cx="4033690" cy="3298371"/>
          </a:xfrm>
          <a:prstGeom prst="rect">
            <a:avLst/>
          </a:prstGeom>
        </p:spPr>
        <p:txBody>
          <a:bodyPr vert="horz" lIns="91440" tIns="45720" rIns="91440" bIns="45720" rtlCol="0">
            <a:normAutofit/>
          </a:bodyPr>
          <a:lstStyle/>
          <a:p>
            <a:r>
              <a:rPr lang="en-US" sz="1700" dirty="0"/>
              <a:t>We explored the data by visualizing the relationship between :</a:t>
            </a:r>
          </a:p>
          <a:p>
            <a:pPr>
              <a:buFont typeface="Courier New" panose="02070309020205020404" pitchFamily="49" charset="0"/>
              <a:buChar char="o"/>
            </a:pPr>
            <a:r>
              <a:rPr lang="en-US" sz="1700" dirty="0"/>
              <a:t>Flight Number VS. Payload Mass</a:t>
            </a:r>
          </a:p>
          <a:p>
            <a:pPr>
              <a:buFont typeface="Courier New" panose="02070309020205020404" pitchFamily="49" charset="0"/>
              <a:buChar char="o"/>
            </a:pPr>
            <a:r>
              <a:rPr lang="en-US" sz="1700" dirty="0"/>
              <a:t> Flight Number VS. Launch Site </a:t>
            </a:r>
          </a:p>
          <a:p>
            <a:pPr>
              <a:buFont typeface="Courier New" panose="02070309020205020404" pitchFamily="49" charset="0"/>
              <a:buChar char="o"/>
            </a:pPr>
            <a:r>
              <a:rPr lang="en-US" sz="1700" dirty="0"/>
              <a:t>Payload VS. Launch Site </a:t>
            </a:r>
          </a:p>
          <a:p>
            <a:pPr>
              <a:buFont typeface="Courier New" panose="02070309020205020404" pitchFamily="49" charset="0"/>
              <a:buChar char="o"/>
            </a:pPr>
            <a:r>
              <a:rPr lang="en-US" sz="1700" dirty="0"/>
              <a:t>Orbit VS. Flight Number </a:t>
            </a:r>
          </a:p>
          <a:p>
            <a:pPr>
              <a:buFont typeface="Courier New" panose="02070309020205020404" pitchFamily="49" charset="0"/>
              <a:buChar char="o"/>
            </a:pPr>
            <a:r>
              <a:rPr lang="en-US" sz="1700" dirty="0"/>
              <a:t>Payload VS. Orbit Type </a:t>
            </a:r>
          </a:p>
          <a:p>
            <a:pPr>
              <a:buFont typeface="Courier New" panose="02070309020205020404" pitchFamily="49" charset="0"/>
              <a:buChar char="o"/>
            </a:pPr>
            <a:r>
              <a:rPr lang="en-US" sz="1700" dirty="0"/>
              <a:t>Orbit VS. Payload Mass</a:t>
            </a:r>
          </a:p>
          <a:p>
            <a:pPr marL="0" indent="0">
              <a:buNone/>
            </a:pPr>
            <a:endParaRPr lang="en-US" sz="1700" dirty="0"/>
          </a:p>
        </p:txBody>
      </p:sp>
      <p:pic>
        <p:nvPicPr>
          <p:cNvPr id="8" name="Picture 7" descr="Chart&#10;&#10;Description automatically generated">
            <a:extLst>
              <a:ext uri="{FF2B5EF4-FFF2-40B4-BE49-F238E27FC236}">
                <a16:creationId xmlns:a16="http://schemas.microsoft.com/office/drawing/2014/main" id="{9F8EFB25-2817-453C-9631-2C6B475DE39C}"/>
              </a:ext>
            </a:extLst>
          </p:cNvPr>
          <p:cNvPicPr>
            <a:picLocks noChangeAspect="1"/>
          </p:cNvPicPr>
          <p:nvPr/>
        </p:nvPicPr>
        <p:blipFill>
          <a:blip r:embed="rId4"/>
          <a:stretch>
            <a:fillRect/>
          </a:stretch>
        </p:blipFill>
        <p:spPr>
          <a:xfrm>
            <a:off x="5593852" y="171716"/>
            <a:ext cx="5505833" cy="317962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a:solidFill>
                  <a:schemeClr val="tx1">
                    <a:alpha val="70000"/>
                  </a:schemeClr>
                </a:solidFill>
                <a:latin typeface="+mn-lt"/>
              </a:rPr>
              <a:pPr algn="ctr">
                <a:spcAft>
                  <a:spcPts val="600"/>
                </a:spcAft>
              </a:pPr>
              <a:t>11</a:t>
            </a:fld>
            <a:endParaRPr lang="en-US" sz="900">
              <a:solidFill>
                <a:schemeClr val="tx1">
                  <a:alpha val="70000"/>
                </a:schemeClr>
              </a:solidFill>
              <a:latin typeface="+mn-lt"/>
            </a:endParaRPr>
          </a:p>
        </p:txBody>
      </p:sp>
      <p:pic>
        <p:nvPicPr>
          <p:cNvPr id="6" name="Picture 5" descr="Chart, scatter chart&#10;&#10;Description automatically generated">
            <a:extLst>
              <a:ext uri="{FF2B5EF4-FFF2-40B4-BE49-F238E27FC236}">
                <a16:creationId xmlns:a16="http://schemas.microsoft.com/office/drawing/2014/main" id="{A65F927F-DCA3-477C-9E45-7284D15A7A3B}"/>
              </a:ext>
            </a:extLst>
          </p:cNvPr>
          <p:cNvPicPr>
            <a:picLocks noChangeAspect="1"/>
          </p:cNvPicPr>
          <p:nvPr/>
        </p:nvPicPr>
        <p:blipFill>
          <a:blip r:embed="rId5"/>
          <a:stretch>
            <a:fillRect/>
          </a:stretch>
        </p:blipFill>
        <p:spPr>
          <a:xfrm>
            <a:off x="5189717" y="3498320"/>
            <a:ext cx="6320441" cy="2907404"/>
          </a:xfrm>
          <a:prstGeom prst="rect">
            <a:avLst/>
          </a:prstGeom>
        </p:spPr>
      </p:pic>
      <p:sp>
        <p:nvSpPr>
          <p:cNvPr id="13" name="TextBox 12">
            <a:extLst>
              <a:ext uri="{FF2B5EF4-FFF2-40B4-BE49-F238E27FC236}">
                <a16:creationId xmlns:a16="http://schemas.microsoft.com/office/drawing/2014/main" id="{DBD4924B-CAF5-4129-8154-102A159B4A2C}"/>
              </a:ext>
            </a:extLst>
          </p:cNvPr>
          <p:cNvSpPr txBox="1"/>
          <p:nvPr/>
        </p:nvSpPr>
        <p:spPr>
          <a:xfrm>
            <a:off x="1079680" y="5507389"/>
            <a:ext cx="2262233" cy="424732"/>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GITHUB LINK</a:t>
            </a: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05FDA-CB27-4506-BA80-B7DD00CB25C5}"/>
              </a:ext>
            </a:extLst>
          </p:cNvPr>
          <p:cNvSpPr txBox="1">
            <a:spLocks/>
          </p:cNvSpPr>
          <p:nvPr/>
        </p:nvSpPr>
        <p:spPr>
          <a:xfrm>
            <a:off x="6053668" y="803325"/>
            <a:ext cx="53145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SQL</a:t>
            </a:r>
          </a:p>
        </p:txBody>
      </p:sp>
      <p:sp>
        <p:nvSpPr>
          <p:cNvPr id="47" name="Freeform: Shape 11">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13">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Database">
            <a:extLst>
              <a:ext uri="{FF2B5EF4-FFF2-40B4-BE49-F238E27FC236}">
                <a16:creationId xmlns:a16="http://schemas.microsoft.com/office/drawing/2014/main" id="{55FA07E8-A914-8ADB-066E-8A562A464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49"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53667" y="2279018"/>
            <a:ext cx="5314543" cy="3375920"/>
          </a:xfrm>
          <a:prstGeom prst="rect">
            <a:avLst/>
          </a:prstGeom>
        </p:spPr>
        <p:txBody>
          <a:bodyPr vert="horz" lIns="91440" tIns="45720" rIns="91440" bIns="45720" rtlCol="0" anchor="t">
            <a:normAutofit/>
          </a:bodyPr>
          <a:lstStyle/>
          <a:p>
            <a:r>
              <a:rPr lang="en-US" sz="1500" dirty="0"/>
              <a:t>Here we performed </a:t>
            </a:r>
            <a:r>
              <a:rPr lang="en-US" sz="1500" dirty="0" err="1"/>
              <a:t>sql</a:t>
            </a:r>
            <a:r>
              <a:rPr lang="en-US" sz="1500" dirty="0"/>
              <a:t> queries to get better understanding of the </a:t>
            </a:r>
            <a:r>
              <a:rPr lang="en-US" sz="1500" dirty="0" err="1"/>
              <a:t>data,following</a:t>
            </a:r>
            <a:r>
              <a:rPr lang="en-US" sz="1500" dirty="0"/>
              <a:t> are the queries :</a:t>
            </a:r>
          </a:p>
          <a:p>
            <a:pPr>
              <a:buFont typeface="Courier New" panose="02070309020205020404" pitchFamily="49" charset="0"/>
              <a:buChar char="o"/>
            </a:pPr>
            <a:r>
              <a:rPr lang="en-US" sz="1500" dirty="0">
                <a:effectLst/>
              </a:rPr>
              <a:t>names of the unique launch sites in the space mission</a:t>
            </a:r>
          </a:p>
          <a:p>
            <a:pPr>
              <a:buFont typeface="Courier New" panose="02070309020205020404" pitchFamily="49" charset="0"/>
              <a:buChar char="o"/>
            </a:pPr>
            <a:r>
              <a:rPr lang="en-US" sz="1500" dirty="0">
                <a:effectLst/>
              </a:rPr>
              <a:t>records where launch sites begin with the string 'CCA'</a:t>
            </a:r>
            <a:endParaRPr lang="en-US" sz="1500" dirty="0"/>
          </a:p>
          <a:p>
            <a:pPr>
              <a:buFont typeface="Courier New" panose="02070309020205020404" pitchFamily="49" charset="0"/>
              <a:buChar char="o"/>
            </a:pPr>
            <a:r>
              <a:rPr lang="en-US" sz="1500" dirty="0">
                <a:effectLst/>
              </a:rPr>
              <a:t>average payload mass carried by booster version F9 v1.1</a:t>
            </a:r>
          </a:p>
          <a:p>
            <a:pPr>
              <a:buFont typeface="Courier New" panose="02070309020205020404" pitchFamily="49" charset="0"/>
              <a:buChar char="o"/>
            </a:pPr>
            <a:r>
              <a:rPr lang="en-US" sz="1500" dirty="0">
                <a:effectLst/>
              </a:rPr>
              <a:t>total number of successful and failure mission outcomes</a:t>
            </a:r>
          </a:p>
          <a:p>
            <a:pPr>
              <a:buFont typeface="Courier New" panose="02070309020205020404" pitchFamily="49" charset="0"/>
              <a:buChar char="o"/>
            </a:pPr>
            <a:r>
              <a:rPr lang="en-US" sz="1500" dirty="0">
                <a:effectLst/>
              </a:rPr>
              <a:t>names of the </a:t>
            </a:r>
            <a:r>
              <a:rPr lang="en-US" sz="1500" dirty="0" err="1">
                <a:effectLst/>
              </a:rPr>
              <a:t>booster_versions</a:t>
            </a:r>
            <a:r>
              <a:rPr lang="en-US" sz="1500" dirty="0">
                <a:effectLst/>
              </a:rPr>
              <a:t> which have carried the maximum payload mass</a:t>
            </a:r>
          </a:p>
          <a:p>
            <a:pPr>
              <a:buFont typeface="Courier New" panose="02070309020205020404" pitchFamily="49" charset="0"/>
              <a:buChar char="o"/>
            </a:pPr>
            <a:r>
              <a:rPr lang="en-US" sz="1500" dirty="0">
                <a:effectLst/>
              </a:rPr>
              <a:t>failed </a:t>
            </a:r>
            <a:r>
              <a:rPr lang="en-US" sz="1500" dirty="0" err="1">
                <a:effectLst/>
              </a:rPr>
              <a:t>landing_outcomes</a:t>
            </a:r>
            <a:r>
              <a:rPr lang="en-US" sz="1500" dirty="0">
                <a:effectLst/>
              </a:rPr>
              <a:t> in drone ship, their booster versions, and launch site names for in year 2015</a:t>
            </a:r>
          </a:p>
          <a:p>
            <a:pPr marL="0"/>
            <a:endParaRPr lang="en-US" sz="1500" b="1" i="1" dirty="0">
              <a:effectLst/>
            </a:endParaRPr>
          </a:p>
          <a:p>
            <a:endParaRPr lang="en-US" sz="15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000232" y="6108192"/>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5075537C-CA84-1446-933C-8E9D027F9201}" type="slidenum">
              <a:rPr lang="en-US" sz="1500">
                <a:solidFill>
                  <a:srgbClr val="FFFFFF"/>
                </a:solidFill>
                <a:latin typeface="+mn-lt"/>
              </a:rPr>
              <a:pPr algn="ctr">
                <a:spcAft>
                  <a:spcPts val="600"/>
                </a:spcAft>
              </a:pPr>
              <a:t>12</a:t>
            </a:fld>
            <a:endParaRPr lang="en-US" sz="1500">
              <a:solidFill>
                <a:srgbClr val="FFFFFF"/>
              </a:solidFill>
              <a:latin typeface="+mn-lt"/>
            </a:endParaRPr>
          </a:p>
        </p:txBody>
      </p:sp>
      <p:sp>
        <p:nvSpPr>
          <p:cNvPr id="11" name="TextBox 10">
            <a:extLst>
              <a:ext uri="{FF2B5EF4-FFF2-40B4-BE49-F238E27FC236}">
                <a16:creationId xmlns:a16="http://schemas.microsoft.com/office/drawing/2014/main" id="{291E750E-5137-49A5-8542-BF245B8CA08C}"/>
              </a:ext>
            </a:extLst>
          </p:cNvPr>
          <p:cNvSpPr txBox="1"/>
          <p:nvPr/>
        </p:nvSpPr>
        <p:spPr>
          <a:xfrm>
            <a:off x="6053667" y="5340426"/>
            <a:ext cx="6096000" cy="369332"/>
          </a:xfrm>
          <a:prstGeom prst="rect">
            <a:avLst/>
          </a:prstGeom>
          <a:noFill/>
        </p:spPr>
        <p:txBody>
          <a:bodyPr wrap="square">
            <a:spAutoFit/>
          </a:bodyPr>
          <a:lstStyle/>
          <a:p>
            <a:pPr marL="114300" marR="0" lvl="0" indent="-34290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kumimoji="0" lang="en-US" sz="2000" b="0" i="0" u="none" strike="noStrike" kern="1200" cap="none" spc="0" normalizeH="0" baseline="0" noProof="0" dirty="0">
                <a:ln>
                  <a:noFill/>
                </a:ln>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GITHUB LINK</a:t>
            </a:r>
            <a:endParaRPr kumimoji="0" lang="en-US" sz="20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15787263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4399700" y="516556"/>
            <a:ext cx="8022750" cy="11098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dirty="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506313"/>
            <a:ext cx="6586489" cy="3458842"/>
          </a:xfrm>
          <a:prstGeom prst="rect">
            <a:avLst/>
          </a:prstGeom>
        </p:spPr>
        <p:txBody>
          <a:bodyPr vert="horz" lIns="91440" tIns="45720" rIns="91440" bIns="45720" rtlCol="0">
            <a:normAutofit/>
          </a:bodyPr>
          <a:lstStyle/>
          <a:p>
            <a:endParaRPr lang="en-US" sz="2000" dirty="0"/>
          </a:p>
          <a:p>
            <a:r>
              <a:rPr lang="en-US" sz="2000" dirty="0"/>
              <a:t>Using the folium </a:t>
            </a:r>
            <a:r>
              <a:rPr lang="en-US" sz="2000" dirty="0" err="1"/>
              <a:t>package,we</a:t>
            </a:r>
            <a:r>
              <a:rPr lang="en-US" sz="2000" dirty="0"/>
              <a:t> performed more interactive visual </a:t>
            </a:r>
            <a:r>
              <a:rPr lang="en-US" sz="2000" dirty="0" err="1"/>
              <a:t>analytics,which</a:t>
            </a:r>
            <a:r>
              <a:rPr lang="en-US" sz="2000" dirty="0"/>
              <a:t> includes :</a:t>
            </a:r>
          </a:p>
          <a:p>
            <a:pPr>
              <a:buFont typeface="Courier New" panose="02070309020205020404" pitchFamily="49" charset="0"/>
              <a:buChar char="o"/>
            </a:pPr>
            <a:r>
              <a:rPr lang="en-US" sz="2000" dirty="0"/>
              <a:t>Displaying all launch sites on the map</a:t>
            </a:r>
          </a:p>
          <a:p>
            <a:pPr>
              <a:buFont typeface="Courier New" panose="02070309020205020404" pitchFamily="49" charset="0"/>
              <a:buChar char="o"/>
            </a:pPr>
            <a:r>
              <a:rPr lang="en-US" sz="2000" dirty="0"/>
              <a:t>Displaying success and failed launches for each site on the map</a:t>
            </a:r>
          </a:p>
          <a:p>
            <a:pPr>
              <a:buFont typeface="Courier New" panose="02070309020205020404" pitchFamily="49" charset="0"/>
              <a:buChar char="o"/>
            </a:pPr>
            <a:r>
              <a:rPr lang="en-US" sz="2000" dirty="0"/>
              <a:t>E</a:t>
            </a:r>
            <a:r>
              <a:rPr lang="en-US" sz="2000" b="0" i="0" dirty="0">
                <a:effectLst/>
              </a:rPr>
              <a:t>xplored and analyzed the proximities of launch sites</a:t>
            </a:r>
          </a:p>
          <a:p>
            <a:pPr>
              <a:buFont typeface="Wingdings" panose="05000000000000000000" pitchFamily="2" charset="2"/>
              <a:buChar char="Ø"/>
            </a:pPr>
            <a:r>
              <a:rPr lang="en-US" sz="2000" b="0" i="0" dirty="0">
                <a:effectLst/>
                <a:hlinkClick r:id="rId3"/>
              </a:rPr>
              <a:t>GITHUB LINK</a:t>
            </a:r>
            <a:endParaRPr lang="en-US" sz="2000" dirty="0"/>
          </a:p>
        </p:txBody>
      </p:sp>
      <p:pic>
        <p:nvPicPr>
          <p:cNvPr id="7" name="Picture 6" descr="Person pointing on a map">
            <a:extLst>
              <a:ext uri="{FF2B5EF4-FFF2-40B4-BE49-F238E27FC236}">
                <a16:creationId xmlns:a16="http://schemas.microsoft.com/office/drawing/2014/main" id="{4E770783-E79E-B492-4FE6-AC99B79D3C79}"/>
              </a:ext>
            </a:extLst>
          </p:cNvPr>
          <p:cNvPicPr>
            <a:picLocks noChangeAspect="1"/>
          </p:cNvPicPr>
          <p:nvPr/>
        </p:nvPicPr>
        <p:blipFill rotWithShape="1">
          <a:blip r:embed="rId4"/>
          <a:srcRect l="21635" r="33246" b="-1"/>
          <a:stretch/>
        </p:blipFill>
        <p:spPr>
          <a:xfrm>
            <a:off x="20" y="10"/>
            <a:ext cx="4071237"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79565"/>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3">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94360" y="637125"/>
            <a:ext cx="3802276" cy="52563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Build a Dashboard with Plotly Dash</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14</a:t>
            </a:fld>
            <a:endParaRPr lang="en-US" sz="1200">
              <a:solidFill>
                <a:srgbClr val="898989"/>
              </a:solidFill>
              <a:latin typeface="+mn-lt"/>
            </a:endParaRPr>
          </a:p>
        </p:txBody>
      </p:sp>
      <p:graphicFrame>
        <p:nvGraphicFramePr>
          <p:cNvPr id="27" name="Content Placeholder 4">
            <a:extLst>
              <a:ext uri="{FF2B5EF4-FFF2-40B4-BE49-F238E27FC236}">
                <a16:creationId xmlns:a16="http://schemas.microsoft.com/office/drawing/2014/main" id="{F8D0B257-23C6-3EAC-1766-1BD3D9A80C16}"/>
              </a:ext>
            </a:extLst>
          </p:cNvPr>
          <p:cNvGraphicFramePr>
            <a:graphicFrameLocks noGrp="1"/>
          </p:cNvGraphicFramePr>
          <p:nvPr>
            <p:ph idx="4294967295"/>
            <p:extLst>
              <p:ext uri="{D42A27DB-BD31-4B8C-83A1-F6EECF244321}">
                <p14:modId xmlns:p14="http://schemas.microsoft.com/office/powerpoint/2010/main" val="300405082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man finger on stock market charts">
            <a:extLst>
              <a:ext uri="{FF2B5EF4-FFF2-40B4-BE49-F238E27FC236}">
                <a16:creationId xmlns:a16="http://schemas.microsoft.com/office/drawing/2014/main" id="{6D12CD49-3B16-E68D-3498-7FDFB6865D69}"/>
              </a:ext>
            </a:extLst>
          </p:cNvPr>
          <p:cNvPicPr>
            <a:picLocks noChangeAspect="1"/>
          </p:cNvPicPr>
          <p:nvPr/>
        </p:nvPicPr>
        <p:blipFill rotWithShape="1">
          <a:blip r:embed="rId3">
            <a:alphaModFix amt="35000"/>
          </a:blip>
          <a:srcRect t="9546" b="6184"/>
          <a:stretch/>
        </p:blipFill>
        <p:spPr>
          <a:xfrm>
            <a:off x="20" y="1"/>
            <a:ext cx="12191980" cy="6857999"/>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838201" y="1065862"/>
            <a:ext cx="3313164"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a:solidFill>
                  <a:srgbClr val="FFFFFF"/>
                </a:solidFill>
                <a:latin typeface="+mj-lt"/>
                <a:ea typeface="+mj-ea"/>
                <a:cs typeface="+mj-cs"/>
              </a:rPr>
              <a:t>Predictive Analysis (Classification)</a:t>
            </a: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55379" y="1065862"/>
            <a:ext cx="5744685" cy="4726276"/>
          </a:xfrm>
          <a:prstGeom prst="rect">
            <a:avLst/>
          </a:prstGeom>
        </p:spPr>
        <p:txBody>
          <a:bodyPr vert="horz" lIns="91440" tIns="45720" rIns="91440" bIns="45720" rtlCol="0" anchor="ctr">
            <a:normAutofit/>
          </a:bodyPr>
          <a:lstStyle/>
          <a:p>
            <a:r>
              <a:rPr lang="en-US" sz="2000" dirty="0">
                <a:solidFill>
                  <a:srgbClr val="FFFFFF"/>
                </a:solidFill>
              </a:rPr>
              <a:t>We loaded the data using </a:t>
            </a:r>
            <a:r>
              <a:rPr lang="en-US" sz="2000" dirty="0" err="1">
                <a:solidFill>
                  <a:srgbClr val="FFFFFF"/>
                </a:solidFill>
              </a:rPr>
              <a:t>numpy</a:t>
            </a:r>
            <a:r>
              <a:rPr lang="en-US" sz="2000" dirty="0">
                <a:solidFill>
                  <a:srgbClr val="FFFFFF"/>
                </a:solidFill>
              </a:rPr>
              <a:t> and pandas, transformed the data, split our data into training and testing.</a:t>
            </a:r>
          </a:p>
          <a:p>
            <a:r>
              <a:rPr lang="en-US" sz="2000" dirty="0">
                <a:solidFill>
                  <a:srgbClr val="FFFFFF"/>
                </a:solidFill>
              </a:rPr>
              <a:t>We used </a:t>
            </a:r>
            <a:r>
              <a:rPr lang="en-US" sz="2000" dirty="0" err="1">
                <a:solidFill>
                  <a:srgbClr val="FFFFFF"/>
                </a:solidFill>
              </a:rPr>
              <a:t>GridSearchCV</a:t>
            </a:r>
            <a:r>
              <a:rPr lang="en-US" sz="2000" dirty="0">
                <a:solidFill>
                  <a:srgbClr val="FFFFFF"/>
                </a:solidFill>
              </a:rPr>
              <a:t> to find the best parameters.</a:t>
            </a:r>
          </a:p>
          <a:p>
            <a:r>
              <a:rPr lang="en-US" sz="2000" dirty="0">
                <a:solidFill>
                  <a:srgbClr val="FFFFFF"/>
                </a:solidFill>
              </a:rPr>
              <a:t>We  fit the model the models with training data using best parameters.</a:t>
            </a:r>
          </a:p>
          <a:p>
            <a:r>
              <a:rPr lang="en-US" sz="2000" dirty="0">
                <a:solidFill>
                  <a:srgbClr val="FFFFFF"/>
                </a:solidFill>
              </a:rPr>
              <a:t>Finally we tested the model using testing data and computed accuracy score and plotted confusion matrix.</a:t>
            </a:r>
          </a:p>
          <a:p>
            <a:r>
              <a:rPr lang="en-US" sz="2000" dirty="0">
                <a:solidFill>
                  <a:srgbClr val="FFFFFF"/>
                </a:solidFill>
              </a:rPr>
              <a:t>We found the best performing classification model.  </a:t>
            </a:r>
          </a:p>
          <a:p>
            <a:pPr marL="0"/>
            <a:endParaRPr lang="en-US" sz="2000" dirty="0">
              <a:solidFill>
                <a:srgbClr val="FFFFFF"/>
              </a:solidFill>
            </a:endParaRPr>
          </a:p>
          <a:p>
            <a:pPr>
              <a:buFont typeface="Wingdings" panose="05000000000000000000" pitchFamily="2" charset="2"/>
              <a:buChar char="Ø"/>
            </a:pPr>
            <a:r>
              <a:rPr lang="en-US" sz="2000" dirty="0">
                <a:solidFill>
                  <a:srgbClr val="FFFFFF"/>
                </a:solidFill>
              </a:rPr>
              <a:t>  </a:t>
            </a:r>
            <a:r>
              <a:rPr lang="en-US" sz="2000" dirty="0">
                <a:hlinkClick r:id="rId4">
                  <a:extLst>
                    <a:ext uri="{A12FA001-AC4F-418D-AE19-62706E023703}">
                      <ahyp:hlinkClr xmlns:ahyp="http://schemas.microsoft.com/office/drawing/2018/hyperlinkcolor" val="tx"/>
                    </a:ext>
                  </a:extLst>
                </a:hlinkClick>
              </a:rPr>
              <a:t>GITHUB LINK</a:t>
            </a:r>
            <a:endParaRPr lang="en-US" sz="20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453254" y="6356350"/>
            <a:ext cx="900545"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15</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181371124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4">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137036" y="548640"/>
            <a:ext cx="9543405"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lumMod val="85000"/>
                    <a:lumOff val="15000"/>
                  </a:schemeClr>
                </a:solidFill>
                <a:latin typeface="+mj-lt"/>
                <a:ea typeface="+mj-ea"/>
                <a:cs typeface="+mj-cs"/>
              </a:rPr>
              <a:t>Results</a:t>
            </a:r>
          </a:p>
        </p:txBody>
      </p:sp>
      <p:sp>
        <p:nvSpPr>
          <p:cNvPr id="20" name="Content Placeholder 2">
            <a:extLst>
              <a:ext uri="{FF2B5EF4-FFF2-40B4-BE49-F238E27FC236}">
                <a16:creationId xmlns:a16="http://schemas.microsoft.com/office/drawing/2014/main" id="{C7B9C153-C85C-3240-8E7E-523FBC004564}"/>
              </a:ext>
            </a:extLst>
          </p:cNvPr>
          <p:cNvSpPr txBox="1">
            <a:spLocks/>
          </p:cNvSpPr>
          <p:nvPr/>
        </p:nvSpPr>
        <p:spPr>
          <a:xfrm>
            <a:off x="1957987" y="2431765"/>
            <a:ext cx="8276026" cy="33200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lumMod val="85000"/>
                    <a:lumOff val="15000"/>
                  </a:schemeClr>
                </a:solidFill>
                <a:latin typeface="+mn-lt"/>
              </a:rPr>
              <a:t>Exploratory data analysis results</a:t>
            </a:r>
          </a:p>
          <a:p>
            <a:pPr>
              <a:spcBef>
                <a:spcPts val="1400"/>
              </a:spcBef>
              <a:buFont typeface="Arial" panose="020B0604020202020204" pitchFamily="34" charset="0"/>
              <a:buChar char="•"/>
            </a:pPr>
            <a:r>
              <a:rPr lang="en-US" sz="2000">
                <a:solidFill>
                  <a:schemeClr val="tx1">
                    <a:lumMod val="85000"/>
                    <a:lumOff val="15000"/>
                  </a:schemeClr>
                </a:solidFill>
                <a:latin typeface="+mn-lt"/>
              </a:rPr>
              <a:t>Interactive analytics demo in screenshots</a:t>
            </a:r>
          </a:p>
          <a:p>
            <a:pPr>
              <a:spcBef>
                <a:spcPts val="1400"/>
              </a:spcBef>
              <a:buFont typeface="Arial" panose="020B0604020202020204" pitchFamily="34" charset="0"/>
              <a:buChar char="•"/>
            </a:pPr>
            <a:r>
              <a:rPr lang="en-US" sz="2000">
                <a:solidFill>
                  <a:schemeClr val="tx1">
                    <a:lumMod val="85000"/>
                    <a:lumOff val="15000"/>
                  </a:schemeClr>
                </a:solidFill>
                <a:latin typeface="+mn-lt"/>
              </a:rPr>
              <a:t>Predictive analysis results</a:t>
            </a:r>
          </a:p>
          <a:p>
            <a:pPr lvl="1">
              <a:buFont typeface="Arial" panose="020B0604020202020204" pitchFamily="34" charset="0"/>
              <a:buChar char="•"/>
            </a:pPr>
            <a:endParaRPr lang="en-US" sz="2000">
              <a:solidFill>
                <a:schemeClr val="tx1">
                  <a:lumMod val="85000"/>
                  <a:lumOff val="15000"/>
                </a:schemeClr>
              </a:solidFill>
              <a:latin typeface="+mn-lt"/>
            </a:endParaRPr>
          </a:p>
          <a:p>
            <a:pPr marL="457200" lvl="1">
              <a:buFont typeface="Arial" panose="020B0604020202020204" pitchFamily="34" charset="0"/>
              <a:buChar char="•"/>
            </a:pPr>
            <a:endParaRPr lang="en-US" sz="2000">
              <a:solidFill>
                <a:schemeClr val="tx1">
                  <a:lumMod val="85000"/>
                  <a:lumOff val="15000"/>
                </a:schemeClr>
              </a:solidFill>
              <a:latin typeface="+mn-lt"/>
            </a:endParaRPr>
          </a:p>
        </p:txBody>
      </p:sp>
      <p:sp>
        <p:nvSpPr>
          <p:cNvPr id="21" name="Freeform: Shape 16">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64771" y="5519057"/>
            <a:ext cx="10120840" cy="1067594"/>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found that the larger the flight amount at a launch site, the greater the success rate at a launch site and also </a:t>
            </a:r>
            <a:r>
              <a:rPr lang="en-US" sz="2000" dirty="0">
                <a:latin typeface="Abadi" panose="020B0604020104020204" pitchFamily="34" charset="0"/>
              </a:rPr>
              <a:t>KSC LC-39A seems to be the most consistent.</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ADF3C7F0-09CF-44CE-A9F8-2924489514F5}"/>
              </a:ext>
            </a:extLst>
          </p:cNvPr>
          <p:cNvPicPr>
            <a:picLocks noChangeAspect="1"/>
          </p:cNvPicPr>
          <p:nvPr/>
        </p:nvPicPr>
        <p:blipFill>
          <a:blip r:embed="rId3"/>
          <a:stretch>
            <a:fillRect/>
          </a:stretch>
        </p:blipFill>
        <p:spPr>
          <a:xfrm>
            <a:off x="1164771" y="1435755"/>
            <a:ext cx="9710058" cy="38023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58686" y="5442856"/>
            <a:ext cx="9220200" cy="126580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founded that greater the payload mass for launch site higher the </a:t>
            </a:r>
            <a:r>
              <a:rPr lang="en-US" sz="2200" dirty="0">
                <a:solidFill>
                  <a:schemeClr val="accent3">
                    <a:lumMod val="25000"/>
                  </a:schemeClr>
                </a:solidFill>
                <a:latin typeface="Abadi" panose="020B0604020104020204" pitchFamily="34" charset="0"/>
              </a:rPr>
              <a:t>Success rate for the rocket.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6" name="Picture 5" descr="Chart, scatter chart&#10;&#10;Description automatically generated">
            <a:extLst>
              <a:ext uri="{FF2B5EF4-FFF2-40B4-BE49-F238E27FC236}">
                <a16:creationId xmlns:a16="http://schemas.microsoft.com/office/drawing/2014/main" id="{D92A845B-E148-4314-9AB6-4E7B6EA9FCAE}"/>
              </a:ext>
            </a:extLst>
          </p:cNvPr>
          <p:cNvPicPr>
            <a:picLocks noChangeAspect="1"/>
          </p:cNvPicPr>
          <p:nvPr/>
        </p:nvPicPr>
        <p:blipFill>
          <a:blip r:embed="rId3"/>
          <a:stretch>
            <a:fillRect/>
          </a:stretch>
        </p:blipFill>
        <p:spPr>
          <a:xfrm>
            <a:off x="1458686" y="1305421"/>
            <a:ext cx="9133113" cy="371376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Success Rate vs. Orbit Type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5066" y="2031101"/>
            <a:ext cx="4282984" cy="3511943"/>
          </a:xfrm>
          <a:prstGeom prst="rect">
            <a:avLst/>
          </a:prstGeom>
        </p:spPr>
        <p:txBody>
          <a:bodyPr vert="horz" lIns="91440" tIns="45720" rIns="91440" bIns="45720" rtlCol="0" anchor="ctr">
            <a:normAutofit/>
          </a:bodyPr>
          <a:lstStyle/>
          <a:p>
            <a:pPr>
              <a:spcBef>
                <a:spcPts val="1400"/>
              </a:spcBef>
            </a:pPr>
            <a:endParaRPr lang="en-US" sz="1800"/>
          </a:p>
          <a:p>
            <a:pPr>
              <a:spcBef>
                <a:spcPts val="1400"/>
              </a:spcBef>
            </a:pPr>
            <a:r>
              <a:rPr lang="en-US" sz="1800"/>
              <a:t>We founded that orbit ES-L1, GEO, HEO, SSO, VLEO had the most success rate.</a:t>
            </a:r>
          </a:p>
          <a:p>
            <a:pPr>
              <a:spcBef>
                <a:spcPts val="1400"/>
              </a:spcBef>
            </a:pPr>
            <a:endParaRPr lang="en-US" sz="1800"/>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AFA31C72-9033-44F5-B311-1E1D8DEAE3FC}"/>
              </a:ext>
            </a:extLst>
          </p:cNvPr>
          <p:cNvPicPr>
            <a:picLocks noChangeAspect="1"/>
          </p:cNvPicPr>
          <p:nvPr/>
        </p:nvPicPr>
        <p:blipFill>
          <a:blip r:embed="rId2"/>
          <a:stretch>
            <a:fillRect/>
          </a:stretch>
        </p:blipFill>
        <p:spPr>
          <a:xfrm>
            <a:off x="5987738" y="1539740"/>
            <a:ext cx="5628018" cy="354565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3714" y="5037370"/>
            <a:ext cx="10865377" cy="1281980"/>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We founded that LEO has the higher success rate related to the number of flights and also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683B8F47-88EB-405A-B7A6-F47C0FCAA28C}"/>
              </a:ext>
            </a:extLst>
          </p:cNvPr>
          <p:cNvPicPr>
            <a:picLocks noChangeAspect="1"/>
          </p:cNvPicPr>
          <p:nvPr/>
        </p:nvPicPr>
        <p:blipFill>
          <a:blip r:embed="rId4"/>
          <a:stretch>
            <a:fillRect/>
          </a:stretch>
        </p:blipFill>
        <p:spPr>
          <a:xfrm>
            <a:off x="953716" y="1493976"/>
            <a:ext cx="10865376" cy="354339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3239" y="5034073"/>
            <a:ext cx="10297886" cy="142579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observed that larger the </a:t>
            </a:r>
            <a:r>
              <a:rPr lang="en-CA" sz="2200" dirty="0" err="1">
                <a:solidFill>
                  <a:schemeClr val="accent3">
                    <a:lumMod val="25000"/>
                  </a:schemeClr>
                </a:solidFill>
                <a:latin typeface="Abadi" panose="020B0604020104020204" pitchFamily="34" charset="0"/>
              </a:rPr>
              <a:t>payloadmass</a:t>
            </a:r>
            <a:r>
              <a:rPr lang="en-CA" sz="2200" dirty="0">
                <a:solidFill>
                  <a:schemeClr val="accent3">
                    <a:lumMod val="25000"/>
                  </a:schemeClr>
                </a:solidFill>
                <a:latin typeface="Abadi" panose="020B0604020104020204" pitchFamily="34" charset="0"/>
              </a:rPr>
              <a:t> have positive impact on LEO and ISS Orbits and negative impact on GTO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050E038C-6FA3-4B90-BF69-69BDE8C8E696}"/>
              </a:ext>
            </a:extLst>
          </p:cNvPr>
          <p:cNvPicPr>
            <a:picLocks noChangeAspect="1"/>
          </p:cNvPicPr>
          <p:nvPr/>
        </p:nvPicPr>
        <p:blipFill>
          <a:blip r:embed="rId3"/>
          <a:stretch>
            <a:fillRect/>
          </a:stretch>
        </p:blipFill>
        <p:spPr>
          <a:xfrm>
            <a:off x="1003239" y="1456854"/>
            <a:ext cx="10201035" cy="334374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9635" y="2546161"/>
            <a:ext cx="3200451" cy="2985929"/>
          </a:xfrm>
          <a:prstGeom prst="rect">
            <a:avLst/>
          </a:prstGeom>
        </p:spPr>
        <p:txBody>
          <a:bodyPr vert="horz" lIns="91440" tIns="45720" rIns="91440" bIns="45720" rtlCol="0" anchor="t">
            <a:normAutofit/>
          </a:bodyPr>
          <a:lstStyle/>
          <a:p>
            <a:pPr>
              <a:spcBef>
                <a:spcPts val="1400"/>
              </a:spcBef>
            </a:pPr>
            <a:r>
              <a:rPr lang="en-US" sz="2400">
                <a:solidFill>
                  <a:srgbClr val="FEFFFF"/>
                </a:solidFill>
              </a:rPr>
              <a:t>We can observe that success rate has kept increasing from 2013 to 2020.</a:t>
            </a:r>
          </a:p>
          <a:p>
            <a:pPr>
              <a:spcBef>
                <a:spcPts val="1400"/>
              </a:spcBef>
            </a:pPr>
            <a:endParaRPr lang="en-US" sz="2400">
              <a:solidFill>
                <a:srgbClr val="FEFFFF"/>
              </a:solidFill>
            </a:endParaRPr>
          </a:p>
        </p:txBody>
      </p:sp>
      <p:pic>
        <p:nvPicPr>
          <p:cNvPr id="6" name="Picture 5" descr="Chart&#10;&#10;Description automatically generated">
            <a:extLst>
              <a:ext uri="{FF2B5EF4-FFF2-40B4-BE49-F238E27FC236}">
                <a16:creationId xmlns:a16="http://schemas.microsoft.com/office/drawing/2014/main" id="{D502C90E-9248-48AA-96B1-1141EA7555CE}"/>
              </a:ext>
            </a:extLst>
          </p:cNvPr>
          <p:cNvPicPr>
            <a:picLocks noChangeAspect="1"/>
          </p:cNvPicPr>
          <p:nvPr/>
        </p:nvPicPr>
        <p:blipFill>
          <a:blip r:embed="rId2"/>
          <a:stretch>
            <a:fillRect/>
          </a:stretch>
        </p:blipFill>
        <p:spPr>
          <a:xfrm>
            <a:off x="4998268" y="1397480"/>
            <a:ext cx="6539075" cy="374362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98172" y="5290456"/>
            <a:ext cx="8414658" cy="109945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DISTINCT function to show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02D5178C-9F26-41B3-9E57-E5CE353303DF}"/>
              </a:ext>
            </a:extLst>
          </p:cNvPr>
          <p:cNvPicPr>
            <a:picLocks noChangeAspect="1"/>
          </p:cNvPicPr>
          <p:nvPr/>
        </p:nvPicPr>
        <p:blipFill>
          <a:blip r:embed="rId3"/>
          <a:stretch>
            <a:fillRect/>
          </a:stretch>
        </p:blipFill>
        <p:spPr>
          <a:xfrm>
            <a:off x="1698171" y="1306280"/>
            <a:ext cx="8414658" cy="39515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743" y="4858747"/>
            <a:ext cx="10516511" cy="13182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out the results and LIMIT function to show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text, application&#10;&#10;Description automatically generated">
            <a:extLst>
              <a:ext uri="{FF2B5EF4-FFF2-40B4-BE49-F238E27FC236}">
                <a16:creationId xmlns:a16="http://schemas.microsoft.com/office/drawing/2014/main" id="{18F85146-FCA0-4802-838E-D315294FA347}"/>
              </a:ext>
            </a:extLst>
          </p:cNvPr>
          <p:cNvPicPr>
            <a:picLocks noChangeAspect="1"/>
          </p:cNvPicPr>
          <p:nvPr/>
        </p:nvPicPr>
        <p:blipFill>
          <a:blip r:embed="rId3"/>
          <a:stretch>
            <a:fillRect/>
          </a:stretch>
        </p:blipFill>
        <p:spPr>
          <a:xfrm>
            <a:off x="837744" y="1345236"/>
            <a:ext cx="10516511" cy="35135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9444" y="4855151"/>
            <a:ext cx="9133114" cy="12215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SUM function to calculate the total payload mass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5BE35BEE-67E0-4117-8768-537959EB61DC}"/>
              </a:ext>
            </a:extLst>
          </p:cNvPr>
          <p:cNvPicPr>
            <a:picLocks noChangeAspect="1"/>
          </p:cNvPicPr>
          <p:nvPr/>
        </p:nvPicPr>
        <p:blipFill>
          <a:blip r:embed="rId3"/>
          <a:stretch>
            <a:fillRect/>
          </a:stretch>
        </p:blipFill>
        <p:spPr>
          <a:xfrm>
            <a:off x="1529443" y="1317123"/>
            <a:ext cx="9133114" cy="35380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0086" y="5152245"/>
            <a:ext cx="9797143" cy="1024717"/>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We calculated the average payload mass carried by booster version using AVG 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10;&#10;Description automatically generated">
            <a:extLst>
              <a:ext uri="{FF2B5EF4-FFF2-40B4-BE49-F238E27FC236}">
                <a16:creationId xmlns:a16="http://schemas.microsoft.com/office/drawing/2014/main" id="{CC77DD64-47B1-4B21-A66C-48C0E836A708}"/>
              </a:ext>
            </a:extLst>
          </p:cNvPr>
          <p:cNvPicPr>
            <a:picLocks noChangeAspect="1"/>
          </p:cNvPicPr>
          <p:nvPr/>
        </p:nvPicPr>
        <p:blipFill>
          <a:blip r:embed="rId3"/>
          <a:stretch>
            <a:fillRect/>
          </a:stretch>
        </p:blipFill>
        <p:spPr>
          <a:xfrm>
            <a:off x="1230086" y="1426029"/>
            <a:ext cx="9797143" cy="37262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558165" y="1164771"/>
            <a:ext cx="3548257" cy="129070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First Successful Ground Landing Date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8422" y="3561702"/>
            <a:ext cx="3366885" cy="1321934"/>
          </a:xfrm>
          <a:prstGeom prst="rect">
            <a:avLst/>
          </a:prstGeom>
        </p:spPr>
        <p:txBody>
          <a:bodyPr vert="horz" lIns="91440" tIns="45720" rIns="91440" bIns="45720" rtlCol="0" anchor="ctr">
            <a:normAutofit fontScale="92500" lnSpcReduction="10000"/>
          </a:bodyPr>
          <a:lstStyle/>
          <a:p>
            <a:pPr>
              <a:spcBef>
                <a:spcPts val="1400"/>
              </a:spcBef>
            </a:pPr>
            <a:r>
              <a:rPr lang="en-US" sz="2200" dirty="0">
                <a:latin typeface="Abadi" panose="020B0604020104020204" pitchFamily="34" charset="0"/>
              </a:rPr>
              <a:t>We observed that the dates of the first successful landing outcome on ground pad was 22</a:t>
            </a:r>
            <a:r>
              <a:rPr lang="en-US" sz="2200" baseline="30000" dirty="0">
                <a:latin typeface="Abadi" panose="020B0604020104020204" pitchFamily="34" charset="0"/>
              </a:rPr>
              <a:t>nd</a:t>
            </a:r>
            <a:r>
              <a:rPr lang="en-US" sz="2200" dirty="0">
                <a:latin typeface="Abadi" panose="020B0604020104020204" pitchFamily="34" charset="0"/>
              </a:rPr>
              <a:t> December 2015</a:t>
            </a:r>
          </a:p>
          <a:p>
            <a:pPr>
              <a:spcBef>
                <a:spcPts val="1400"/>
              </a:spcBef>
            </a:pPr>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descr="Text&#10;&#10;Description automatically generated">
            <a:extLst>
              <a:ext uri="{FF2B5EF4-FFF2-40B4-BE49-F238E27FC236}">
                <a16:creationId xmlns:a16="http://schemas.microsoft.com/office/drawing/2014/main" id="{F0AB36DD-B462-4981-A2E7-11F68F8C46C3}"/>
              </a:ext>
            </a:extLst>
          </p:cNvPr>
          <p:cNvPicPr>
            <a:picLocks noChangeAspect="1"/>
          </p:cNvPicPr>
          <p:nvPr/>
        </p:nvPicPr>
        <p:blipFill>
          <a:blip r:embed="rId2"/>
          <a:stretch>
            <a:fillRect/>
          </a:stretch>
        </p:blipFill>
        <p:spPr>
          <a:xfrm>
            <a:off x="4403508" y="1498029"/>
            <a:ext cx="6950291" cy="367967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89560" y="856180"/>
            <a:ext cx="5279408" cy="11280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Successful Drone Ship Landing with Payload between 4000 and 6000</a:t>
            </a:r>
          </a:p>
        </p:txBody>
      </p:sp>
      <p:grpSp>
        <p:nvGrpSpPr>
          <p:cNvPr id="19" name="Group 18">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0719" y="2330505"/>
            <a:ext cx="5278066" cy="3979585"/>
          </a:xfrm>
          <a:prstGeom prst="rect">
            <a:avLst/>
          </a:prstGeom>
        </p:spPr>
        <p:txBody>
          <a:bodyPr vert="horz" lIns="91440" tIns="45720" rIns="91440" bIns="45720" rtlCol="0" anchor="ctr">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25" name="Rectangle 24">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11" name="Picture 10" descr="Graphical user interface, text, application&#10;&#10;Description automatically generated">
            <a:extLst>
              <a:ext uri="{FF2B5EF4-FFF2-40B4-BE49-F238E27FC236}">
                <a16:creationId xmlns:a16="http://schemas.microsoft.com/office/drawing/2014/main" id="{432E7BC3-7319-438E-8EBF-03BCB9DC3586}"/>
              </a:ext>
            </a:extLst>
          </p:cNvPr>
          <p:cNvPicPr>
            <a:picLocks noChangeAspect="1"/>
          </p:cNvPicPr>
          <p:nvPr/>
        </p:nvPicPr>
        <p:blipFill>
          <a:blip r:embed="rId2"/>
          <a:stretch>
            <a:fillRect/>
          </a:stretch>
        </p:blipFill>
        <p:spPr>
          <a:xfrm>
            <a:off x="7565540" y="1202436"/>
            <a:ext cx="4129635" cy="35054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426028"/>
            <a:ext cx="11062761" cy="5001183"/>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 and </a:t>
            </a:r>
            <a:r>
              <a:rPr lang="en-US" sz="2400" dirty="0" err="1">
                <a:solidFill>
                  <a:schemeClr val="accent3">
                    <a:lumMod val="25000"/>
                  </a:schemeClr>
                </a:solidFill>
                <a:latin typeface="Abadi" panose="020B0604020104020204" pitchFamily="34" charset="0"/>
              </a:rPr>
              <a:t>Webscraping</a:t>
            </a:r>
            <a:endParaRPr lang="en-US" sz="24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EDA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EDA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Building an </a:t>
            </a:r>
            <a:r>
              <a:rPr lang="en-US" dirty="0">
                <a:solidFill>
                  <a:schemeClr val="accent3">
                    <a:lumMod val="25000"/>
                  </a:schemeClr>
                </a:solidFill>
                <a:latin typeface="Abadi" panose="020B0604020104020204" pitchFamily="34" charset="0"/>
              </a:rPr>
              <a:t>Interactive Map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Building a Dashboard With </a:t>
            </a:r>
            <a:r>
              <a:rPr lang="en-US" sz="2400" dirty="0" err="1">
                <a:solidFill>
                  <a:schemeClr val="accent3">
                    <a:lumMod val="25000"/>
                  </a:schemeClr>
                </a:solidFill>
                <a:latin typeface="Abadi" panose="020B0604020104020204" pitchFamily="34" charset="0"/>
              </a:rPr>
              <a:t>Plotly</a:t>
            </a:r>
            <a:endParaRPr lang="en-US" sz="24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453978"/>
            <a:ext cx="10577476" cy="973232"/>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We used  ‘%’ wildcard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endParaRPr lang="en-US" dirty="0">
              <a:solidFill>
                <a:srgbClr val="0B49CB"/>
              </a:solidFill>
              <a:latin typeface="Abadi"/>
            </a:endParaRPr>
          </a:p>
        </p:txBody>
      </p:sp>
      <p:pic>
        <p:nvPicPr>
          <p:cNvPr id="6" name="Picture 5" descr="Graphical user interface, text, application&#10;&#10;Description automatically generated">
            <a:extLst>
              <a:ext uri="{FF2B5EF4-FFF2-40B4-BE49-F238E27FC236}">
                <a16:creationId xmlns:a16="http://schemas.microsoft.com/office/drawing/2014/main" id="{30CF7685-3B32-4334-B86A-9905BEBDBEAC}"/>
              </a:ext>
            </a:extLst>
          </p:cNvPr>
          <p:cNvPicPr>
            <a:picLocks noChangeAspect="1"/>
          </p:cNvPicPr>
          <p:nvPr/>
        </p:nvPicPr>
        <p:blipFill>
          <a:blip r:embed="rId3"/>
          <a:stretch>
            <a:fillRect/>
          </a:stretch>
        </p:blipFill>
        <p:spPr>
          <a:xfrm>
            <a:off x="708134" y="1404022"/>
            <a:ext cx="10577477" cy="38644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18314"/>
            <a:ext cx="11128075" cy="11586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founded that booster version with maximum payload by using sub query in the WHERE clause and using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38241467-3754-44FF-B887-0286349ACBCD}"/>
              </a:ext>
            </a:extLst>
          </p:cNvPr>
          <p:cNvPicPr>
            <a:picLocks noChangeAspect="1"/>
          </p:cNvPicPr>
          <p:nvPr/>
        </p:nvPicPr>
        <p:blipFill>
          <a:blip r:embed="rId3"/>
          <a:stretch>
            <a:fillRect/>
          </a:stretch>
        </p:blipFill>
        <p:spPr>
          <a:xfrm>
            <a:off x="807260" y="1381908"/>
            <a:ext cx="11090825" cy="35384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B068B58-6F94-4AFF-A8A7-18573884D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9" name="Rectangle 18">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E5B028C-7535-45E5-9D2C-32C50D0E0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91966" y="900622"/>
            <a:ext cx="4997189" cy="189352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a:solidFill>
                  <a:schemeClr val="tx1"/>
                </a:solidFill>
                <a:latin typeface="+mj-lt"/>
                <a:ea typeface="+mj-ea"/>
                <a:cs typeface="+mj-cs"/>
              </a:rPr>
              <a:t>2015 Launch Records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5075537C-CA84-1446-933C-8E9D027F9201}" type="slidenum">
              <a:rPr lang="en-US" sz="900" smtClean="0">
                <a:solidFill>
                  <a:schemeClr val="tx1">
                    <a:alpha val="70000"/>
                  </a:schemeClr>
                </a:solidFill>
                <a:latin typeface="+mn-lt"/>
              </a:rPr>
              <a:pPr algn="ctr">
                <a:spcAft>
                  <a:spcPts val="600"/>
                </a:spcAft>
              </a:pPr>
              <a:t>32</a:t>
            </a:fld>
            <a:endParaRPr lang="en-US" sz="900">
              <a:solidFill>
                <a:schemeClr val="tx1">
                  <a:alpha val="7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91967" y="2965593"/>
            <a:ext cx="3543320" cy="2941544"/>
          </a:xfrm>
          <a:prstGeom prst="rect">
            <a:avLst/>
          </a:prstGeom>
        </p:spPr>
        <p:txBody>
          <a:bodyPr vert="horz" lIns="91440" tIns="45720" rIns="91440" bIns="45720" rtlCol="0">
            <a:normAutofit/>
          </a:bodyPr>
          <a:lstStyle/>
          <a:p>
            <a:pPr>
              <a:spcBef>
                <a:spcPts val="1400"/>
              </a:spcBef>
            </a:pPr>
            <a:r>
              <a:rPr lang="en-US" sz="1800" dirty="0"/>
              <a:t>We used a combinations of the </a:t>
            </a:r>
            <a:r>
              <a:rPr lang="en-US" sz="1800" b="1" dirty="0"/>
              <a:t>WHERE</a:t>
            </a:r>
            <a:r>
              <a:rPr lang="en-US" sz="1800" dirty="0"/>
              <a:t> clause, </a:t>
            </a:r>
            <a:r>
              <a:rPr lang="en-US" sz="1800" b="1" dirty="0"/>
              <a:t>LIKE</a:t>
            </a:r>
            <a:r>
              <a:rPr lang="en-US" sz="1800" dirty="0"/>
              <a:t>, </a:t>
            </a:r>
            <a:r>
              <a:rPr lang="en-US" sz="1800" b="1" dirty="0"/>
              <a:t>AND</a:t>
            </a:r>
            <a:r>
              <a:rPr lang="en-US" sz="1800" dirty="0"/>
              <a:t>, and </a:t>
            </a:r>
            <a:r>
              <a:rPr lang="en-US" sz="1800" b="1" dirty="0"/>
              <a:t>BETWEEN</a:t>
            </a:r>
            <a:r>
              <a:rPr lang="en-US" sz="1800" dirty="0"/>
              <a:t> conditions to filter for failed landing outcomes in drone ship, their booster versions, and launch site names for year 2015</a:t>
            </a:r>
          </a:p>
          <a:p>
            <a:pPr>
              <a:spcBef>
                <a:spcPts val="1400"/>
              </a:spcBef>
            </a:pPr>
            <a:endParaRPr lang="en-US" sz="1800" dirty="0"/>
          </a:p>
        </p:txBody>
      </p:sp>
      <p:pic>
        <p:nvPicPr>
          <p:cNvPr id="6" name="Picture 5" descr="Text&#10;&#10;Description automatically generated">
            <a:extLst>
              <a:ext uri="{FF2B5EF4-FFF2-40B4-BE49-F238E27FC236}">
                <a16:creationId xmlns:a16="http://schemas.microsoft.com/office/drawing/2014/main" id="{B38E462C-5ECF-4A5D-A8CB-87BD2AB82E26}"/>
              </a:ext>
            </a:extLst>
          </p:cNvPr>
          <p:cNvPicPr>
            <a:picLocks noChangeAspect="1"/>
          </p:cNvPicPr>
          <p:nvPr/>
        </p:nvPicPr>
        <p:blipFill>
          <a:blip r:embed="rId4"/>
          <a:stretch>
            <a:fillRect/>
          </a:stretch>
        </p:blipFill>
        <p:spPr>
          <a:xfrm>
            <a:off x="4648200" y="1926771"/>
            <a:ext cx="6792686" cy="352803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rgbClr val="FFFFFF"/>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6951" y="3355130"/>
            <a:ext cx="2669407" cy="2427333"/>
          </a:xfrm>
          <a:prstGeom prst="rect">
            <a:avLst/>
          </a:prstGeom>
        </p:spPr>
        <p:txBody>
          <a:bodyPr vert="horz" lIns="91440" tIns="45720" rIns="91440" bIns="45720" rtlCol="0">
            <a:normAutofit/>
          </a:bodyPr>
          <a:lstStyle/>
          <a:p>
            <a:pPr>
              <a:spcBef>
                <a:spcPts val="1400"/>
              </a:spcBef>
            </a:pPr>
            <a:r>
              <a:rPr lang="en-US" sz="1600"/>
              <a:t>We used the function COUNT counts the records in the column.</a:t>
            </a:r>
          </a:p>
          <a:p>
            <a:pPr>
              <a:spcBef>
                <a:spcPts val="1400"/>
              </a:spcBef>
            </a:pPr>
            <a:r>
              <a:rPr lang="en-US" sz="1600"/>
              <a:t>We applied the GROUP BY clause to group the landing outcomes and the ORDER BY clause to order the grouped landing outcome in descending order.</a:t>
            </a:r>
          </a:p>
          <a:p>
            <a:pPr>
              <a:spcBef>
                <a:spcPts val="1400"/>
              </a:spcBef>
            </a:pPr>
            <a:endParaRPr lang="en-US" sz="16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33</a:t>
            </a:fld>
            <a:endParaRPr lang="en-US" sz="1200">
              <a:solidFill>
                <a:prstClr val="black">
                  <a:tint val="75000"/>
                </a:prstClr>
              </a:solidFill>
              <a:latin typeface="+mn-lt"/>
            </a:endParaRPr>
          </a:p>
        </p:txBody>
      </p:sp>
      <p:pic>
        <p:nvPicPr>
          <p:cNvPr id="6" name="Picture 5" descr="Graphical user interface, text, application&#10;&#10;Description automatically generated">
            <a:extLst>
              <a:ext uri="{FF2B5EF4-FFF2-40B4-BE49-F238E27FC236}">
                <a16:creationId xmlns:a16="http://schemas.microsoft.com/office/drawing/2014/main" id="{383E45E6-3DD1-41F8-A4AC-C3CE51C14F29}"/>
              </a:ext>
            </a:extLst>
          </p:cNvPr>
          <p:cNvPicPr>
            <a:picLocks noChangeAspect="1"/>
          </p:cNvPicPr>
          <p:nvPr/>
        </p:nvPicPr>
        <p:blipFill>
          <a:blip r:embed="rId2"/>
          <a:stretch>
            <a:fillRect/>
          </a:stretch>
        </p:blipFill>
        <p:spPr>
          <a:xfrm>
            <a:off x="4430238" y="987487"/>
            <a:ext cx="7044339" cy="44205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8200" y="58521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bg1"/>
                </a:solidFill>
                <a:latin typeface="+mj-lt"/>
                <a:ea typeface="+mj-ea"/>
                <a:cs typeface="+mj-cs"/>
              </a:rPr>
              <a:t> Launch Site Locations Map</a:t>
            </a:r>
          </a:p>
          <a:p>
            <a:pPr>
              <a:spcAft>
                <a:spcPts val="600"/>
              </a:spcAft>
            </a:pPr>
            <a:endParaRPr lang="en-US" sz="440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9937B9AD-EC8E-4E0A-84C1-756C71799FFE}"/>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546848" y="2710543"/>
            <a:ext cx="3803904" cy="3466419"/>
          </a:xfrm>
          <a:prstGeom prst="rect">
            <a:avLst/>
          </a:prstGeom>
        </p:spPr>
        <p:txBody>
          <a:bodyPr vert="horz" lIns="91440" tIns="45720" rIns="91440" bIns="45720" rtlCol="0" anchor="ctr">
            <a:normAutofit/>
          </a:bodyPr>
          <a:lstStyle/>
          <a:p>
            <a:r>
              <a:rPr lang="en-US" sz="2200"/>
              <a:t>SpaceX has one launch site on the California and rest of the launch sites are located on the Florida.</a:t>
            </a:r>
          </a:p>
          <a:p>
            <a:endParaRPr lang="en-US" sz="22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35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5069" y="5721645"/>
            <a:ext cx="9745589" cy="620259"/>
          </a:xfrm>
          <a:prstGeom prst="rect">
            <a:avLst/>
          </a:prstGeom>
        </p:spPr>
        <p:txBody>
          <a:bodyPr lIns="91440" tIns="45720" rIns="91440" bIns="45720" anchor="t">
            <a:normAutofit fontScale="85000" lnSpcReduction="20000"/>
          </a:bodyPr>
          <a:lstStyle/>
          <a:p>
            <a:pPr>
              <a:spcBef>
                <a:spcPts val="1400"/>
              </a:spcBef>
            </a:pPr>
            <a:r>
              <a:rPr lang="en-US" dirty="0">
                <a:solidFill>
                  <a:schemeClr val="accent3">
                    <a:lumMod val="25000"/>
                  </a:schemeClr>
                </a:solidFill>
              </a:rPr>
              <a:t>Red marker shows failure launches and green marker shows 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Markers showing launch sites with color labels</a:t>
            </a:r>
            <a:endParaRPr lang="en-US" dirty="0">
              <a:solidFill>
                <a:srgbClr val="0B49CB"/>
              </a:solidFill>
              <a:latin typeface="Abadi"/>
            </a:endParaRPr>
          </a:p>
        </p:txBody>
      </p:sp>
      <p:pic>
        <p:nvPicPr>
          <p:cNvPr id="4" name="Picture 3" descr="Map&#10;&#10;Description automatically generated">
            <a:extLst>
              <a:ext uri="{FF2B5EF4-FFF2-40B4-BE49-F238E27FC236}">
                <a16:creationId xmlns:a16="http://schemas.microsoft.com/office/drawing/2014/main" id="{026EA796-4649-42D5-8A20-AB24F4D4E3F9}"/>
              </a:ext>
            </a:extLst>
          </p:cNvPr>
          <p:cNvPicPr>
            <a:picLocks noChangeAspect="1"/>
          </p:cNvPicPr>
          <p:nvPr/>
        </p:nvPicPr>
        <p:blipFill>
          <a:blip r:embed="rId3"/>
          <a:stretch>
            <a:fillRect/>
          </a:stretch>
        </p:blipFill>
        <p:spPr>
          <a:xfrm>
            <a:off x="1089995" y="1481517"/>
            <a:ext cx="10367977" cy="389496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146879" y="998002"/>
            <a:ext cx="3182940" cy="14719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rgbClr val="FFFFFF"/>
                </a:solidFill>
                <a:latin typeface="+mj-lt"/>
                <a:ea typeface="+mj-ea"/>
                <a:cs typeface="+mj-cs"/>
              </a:rPr>
              <a:t> Launch Site distance to landmarks</a:t>
            </a:r>
          </a:p>
          <a:p>
            <a:pPr>
              <a:spcAft>
                <a:spcPts val="600"/>
              </a:spcAft>
            </a:pPr>
            <a:endParaRPr lang="en-US" sz="3100" kern="120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48370" y="2330718"/>
            <a:ext cx="3200451" cy="2708509"/>
          </a:xfrm>
          <a:prstGeom prst="rect">
            <a:avLst/>
          </a:prstGeom>
        </p:spPr>
        <p:txBody>
          <a:bodyPr vert="horz" lIns="91440" tIns="45720" rIns="91440" bIns="45720" rtlCol="0" anchor="t">
            <a:normAutofit/>
          </a:bodyPr>
          <a:lstStyle/>
          <a:p>
            <a:pPr marL="0">
              <a:spcBef>
                <a:spcPts val="1400"/>
              </a:spcBef>
            </a:pPr>
            <a:endParaRPr lang="en-US" sz="2400" dirty="0">
              <a:solidFill>
                <a:srgbClr val="FEFFFF"/>
              </a:solidFill>
            </a:endParaRPr>
          </a:p>
          <a:p>
            <a:pPr algn="l">
              <a:buFont typeface="Arial" panose="020B0604020202020204" pitchFamily="34" charset="0"/>
              <a:buChar char="•"/>
            </a:pPr>
            <a:r>
              <a:rPr lang="en-US" sz="1600" b="0" i="0" dirty="0">
                <a:solidFill>
                  <a:srgbClr val="000000"/>
                </a:solidFill>
                <a:effectLst/>
                <a:latin typeface="Helvetica Neue"/>
              </a:rPr>
              <a:t>Are launch sites in close proximity to </a:t>
            </a:r>
            <a:r>
              <a:rPr lang="en-US" sz="1600" b="0" i="0" dirty="0" err="1">
                <a:solidFill>
                  <a:srgbClr val="000000"/>
                </a:solidFill>
                <a:effectLst/>
                <a:latin typeface="Helvetica Neue"/>
              </a:rPr>
              <a:t>railways?NO</a:t>
            </a:r>
            <a:endParaRPr lang="en-US" sz="1600" b="0" i="0" dirty="0">
              <a:solidFill>
                <a:srgbClr val="000000"/>
              </a:solidFill>
              <a:effectLst/>
              <a:latin typeface="Helvetica Neue"/>
            </a:endParaRPr>
          </a:p>
          <a:p>
            <a:pPr algn="l">
              <a:buFont typeface="Arial" panose="020B0604020202020204" pitchFamily="34" charset="0"/>
              <a:buChar char="•"/>
            </a:pPr>
            <a:r>
              <a:rPr lang="en-US" sz="1600" b="0" i="0" dirty="0">
                <a:solidFill>
                  <a:srgbClr val="000000"/>
                </a:solidFill>
                <a:effectLst/>
                <a:latin typeface="Helvetica Neue"/>
              </a:rPr>
              <a:t>Are launch sites in close proximity to </a:t>
            </a:r>
            <a:r>
              <a:rPr lang="en-US" sz="1600" b="0" i="0" dirty="0" err="1">
                <a:solidFill>
                  <a:srgbClr val="000000"/>
                </a:solidFill>
                <a:effectLst/>
                <a:latin typeface="Helvetica Neue"/>
              </a:rPr>
              <a:t>highways?NO</a:t>
            </a:r>
            <a:endParaRPr lang="en-US" sz="1600" b="0" i="0" dirty="0">
              <a:solidFill>
                <a:srgbClr val="000000"/>
              </a:solidFill>
              <a:effectLst/>
              <a:latin typeface="Helvetica Neue"/>
            </a:endParaRPr>
          </a:p>
          <a:p>
            <a:pPr algn="l">
              <a:buFont typeface="Arial" panose="020B0604020202020204" pitchFamily="34" charset="0"/>
              <a:buChar char="•"/>
            </a:pPr>
            <a:r>
              <a:rPr lang="en-US" sz="1600" b="0" i="0" dirty="0">
                <a:solidFill>
                  <a:srgbClr val="000000"/>
                </a:solidFill>
                <a:effectLst/>
                <a:latin typeface="Helvetica Neue"/>
              </a:rPr>
              <a:t>Are launch sites in close proximity to </a:t>
            </a:r>
            <a:r>
              <a:rPr lang="en-US" sz="1600" b="0" i="0" dirty="0" err="1">
                <a:solidFill>
                  <a:srgbClr val="000000"/>
                </a:solidFill>
                <a:effectLst/>
                <a:latin typeface="Helvetica Neue"/>
              </a:rPr>
              <a:t>coastline?YES</a:t>
            </a:r>
            <a:endParaRPr lang="en-US" sz="1600" b="0" i="0" dirty="0">
              <a:solidFill>
                <a:srgbClr val="000000"/>
              </a:solidFill>
              <a:effectLst/>
              <a:latin typeface="Helvetica Neue"/>
            </a:endParaRPr>
          </a:p>
          <a:p>
            <a:pPr algn="l">
              <a:buFont typeface="Arial" panose="020B0604020202020204" pitchFamily="34" charset="0"/>
              <a:buChar char="•"/>
            </a:pPr>
            <a:r>
              <a:rPr lang="en-US" sz="1600" b="0" i="0" dirty="0">
                <a:solidFill>
                  <a:srgbClr val="000000"/>
                </a:solidFill>
                <a:effectLst/>
                <a:latin typeface="Helvetica Neue"/>
              </a:rPr>
              <a:t>Do launch sites keep certain distance away from </a:t>
            </a:r>
            <a:r>
              <a:rPr lang="en-US" sz="1600" b="0" i="0" dirty="0" err="1">
                <a:solidFill>
                  <a:srgbClr val="000000"/>
                </a:solidFill>
                <a:effectLst/>
                <a:latin typeface="Helvetica Neue"/>
              </a:rPr>
              <a:t>cities?YES</a:t>
            </a:r>
            <a:endParaRPr lang="en-US" sz="1600" b="0" i="0" dirty="0">
              <a:solidFill>
                <a:srgbClr val="000000"/>
              </a:solidFill>
              <a:effectLst/>
              <a:latin typeface="Helvetica Neue"/>
            </a:endParaRPr>
          </a:p>
          <a:p>
            <a:pPr>
              <a:spcBef>
                <a:spcPts val="1400"/>
              </a:spcBef>
            </a:pPr>
            <a:endParaRPr lang="en-US" sz="2400" dirty="0">
              <a:solidFill>
                <a:srgbClr val="FEFFFF"/>
              </a:solidFill>
            </a:endParaRPr>
          </a:p>
        </p:txBody>
      </p:sp>
      <p:pic>
        <p:nvPicPr>
          <p:cNvPr id="6" name="Picture 5" descr="Diagram&#10;&#10;Description automatically generated">
            <a:extLst>
              <a:ext uri="{FF2B5EF4-FFF2-40B4-BE49-F238E27FC236}">
                <a16:creationId xmlns:a16="http://schemas.microsoft.com/office/drawing/2014/main" id="{CA8BFB29-C0FC-4060-B08B-AB65705A78F3}"/>
              </a:ext>
            </a:extLst>
          </p:cNvPr>
          <p:cNvPicPr>
            <a:picLocks noChangeAspect="1"/>
          </p:cNvPicPr>
          <p:nvPr/>
        </p:nvPicPr>
        <p:blipFill>
          <a:blip r:embed="rId3"/>
          <a:stretch>
            <a:fillRect/>
          </a:stretch>
        </p:blipFill>
        <p:spPr>
          <a:xfrm>
            <a:off x="4998268" y="661833"/>
            <a:ext cx="6539075" cy="521491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37</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descr="Chart, pie chart&#10;&#10;Description automatically generated">
            <a:extLst>
              <a:ext uri="{FF2B5EF4-FFF2-40B4-BE49-F238E27FC236}">
                <a16:creationId xmlns:a16="http://schemas.microsoft.com/office/drawing/2014/main" id="{6CF2AFED-7C8C-4755-A2C4-FC4F1A2397C4}"/>
              </a:ext>
            </a:extLst>
          </p:cNvPr>
          <p:cNvPicPr>
            <a:picLocks noGrp="1" noChangeAspect="1"/>
          </p:cNvPicPr>
          <p:nvPr>
            <p:ph idx="4294967295"/>
          </p:nvPr>
        </p:nvPicPr>
        <p:blipFill>
          <a:blip r:embed="rId4"/>
          <a:stretch>
            <a:fillRect/>
          </a:stretch>
        </p:blipFill>
        <p:spPr>
          <a:xfrm>
            <a:off x="1880354" y="1302506"/>
            <a:ext cx="8294913" cy="4252987"/>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a:p>
            <a:endParaRPr lang="en-US" dirty="0">
              <a:solidFill>
                <a:srgbClr val="0B49CB"/>
              </a:solidFill>
              <a:latin typeface="Abadi"/>
            </a:endParaRPr>
          </a:p>
        </p:txBody>
      </p:sp>
      <p:sp>
        <p:nvSpPr>
          <p:cNvPr id="2" name="TextBox 1">
            <a:extLst>
              <a:ext uri="{FF2B5EF4-FFF2-40B4-BE49-F238E27FC236}">
                <a16:creationId xmlns:a16="http://schemas.microsoft.com/office/drawing/2014/main" id="{CCACEA03-9C84-4563-86B7-D504DB7427D9}"/>
              </a:ext>
            </a:extLst>
          </p:cNvPr>
          <p:cNvSpPr txBox="1"/>
          <p:nvPr/>
        </p:nvSpPr>
        <p:spPr>
          <a:xfrm>
            <a:off x="2805640" y="5543954"/>
            <a:ext cx="8294913" cy="430887"/>
          </a:xfrm>
          <a:prstGeom prst="rect">
            <a:avLst/>
          </a:prstGeom>
          <a:noFill/>
        </p:spPr>
        <p:txBody>
          <a:bodyPr wrap="square" rtlCol="0">
            <a:spAutoFit/>
          </a:bodyPr>
          <a:lstStyle/>
          <a:p>
            <a:r>
              <a:rPr lang="en-IN" sz="2200" dirty="0">
                <a:latin typeface="Abadi" panose="020B0604020104020204" pitchFamily="34" charset="0"/>
              </a:rPr>
              <a:t>KSC LC-39 A location has highest successful launches</a:t>
            </a:r>
            <a:r>
              <a:rPr lang="en-IN" dirty="0"/>
              <a: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83771" y="1709057"/>
            <a:ext cx="10499276" cy="4316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 </a:t>
            </a:r>
            <a:r>
              <a:rPr lang="en-US" sz="1600" b="0" i="0" dirty="0">
                <a:solidFill>
                  <a:srgbClr val="000000"/>
                </a:solidFill>
                <a:effectLst/>
                <a:latin typeface="Helvetica Neue"/>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What are the factors influences the successful launch of rocket ?</a:t>
            </a:r>
          </a:p>
          <a:p>
            <a:pPr>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What are the operation condition that need to be taken to ensure successful landing?</a:t>
            </a:r>
          </a:p>
          <a:p>
            <a:pPr>
              <a:spcBef>
                <a:spcPts val="1400"/>
              </a:spcBef>
              <a:buFont typeface="Courier New" panose="02070309020205020404" pitchFamily="49" charset="0"/>
              <a:buChar char="o"/>
            </a:pPr>
            <a:r>
              <a:rPr lang="en-US" sz="1600" dirty="0">
                <a:solidFill>
                  <a:schemeClr val="accent3">
                    <a:lumMod val="25000"/>
                  </a:schemeClr>
                </a:solidFill>
                <a:latin typeface="Abadi" panose="020B0604020104020204" pitchFamily="34" charset="0"/>
              </a:rPr>
              <a:t>How the various variables depends upon the success rate ?</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03829" y="5225962"/>
            <a:ext cx="8654143" cy="79961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 A has achieved a success rate of 76.9% .</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3012468" y="759244"/>
            <a:ext cx="10515600"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a:t>
            </a:r>
            <a:r>
              <a:rPr lang="en-US" dirty="0" err="1">
                <a:solidFill>
                  <a:srgbClr val="0B49CB"/>
                </a:solidFill>
                <a:latin typeface="Abadi"/>
              </a:rPr>
              <a:t>sucessful</a:t>
            </a:r>
            <a:r>
              <a:rPr lang="en-US" dirty="0">
                <a:solidFill>
                  <a:srgbClr val="0B49CB"/>
                </a:solidFill>
                <a:latin typeface="Abadi"/>
              </a:rPr>
              <a:t> Launch site </a:t>
            </a:r>
          </a:p>
          <a:p>
            <a:endParaRPr lang="en-US" dirty="0">
              <a:solidFill>
                <a:srgbClr val="0B49CB"/>
              </a:solidFill>
              <a:latin typeface="Abadi"/>
            </a:endParaRPr>
          </a:p>
        </p:txBody>
      </p:sp>
      <p:pic>
        <p:nvPicPr>
          <p:cNvPr id="4" name="Picture 3" descr="Chart, pie chart&#10;&#10;Description automatically generated">
            <a:extLst>
              <a:ext uri="{FF2B5EF4-FFF2-40B4-BE49-F238E27FC236}">
                <a16:creationId xmlns:a16="http://schemas.microsoft.com/office/drawing/2014/main" id="{247591A3-2476-4490-9354-4A32660C71FB}"/>
              </a:ext>
            </a:extLst>
          </p:cNvPr>
          <p:cNvPicPr>
            <a:picLocks noChangeAspect="1"/>
          </p:cNvPicPr>
          <p:nvPr/>
        </p:nvPicPr>
        <p:blipFill>
          <a:blip r:embed="rId3"/>
          <a:stretch>
            <a:fillRect/>
          </a:stretch>
        </p:blipFill>
        <p:spPr>
          <a:xfrm>
            <a:off x="1992086" y="1369908"/>
            <a:ext cx="8654143" cy="385605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397698" y="5646962"/>
            <a:ext cx="10414662" cy="664649"/>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panose="020B0604020104020204" pitchFamily="34" charset="0"/>
              </a:rPr>
              <a:t>The most successful payload range appears to be from 2000-4500kg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Payload vs Launch Outcome</a:t>
            </a:r>
            <a:r>
              <a:rPr lang="en-US" sz="4000" kern="1200" dirty="0">
                <a:solidFill>
                  <a:srgbClr val="0B49CB"/>
                </a:solidFill>
                <a:latin typeface="Abadi"/>
                <a:ea typeface="+mj-ea"/>
                <a:cs typeface="+mj-cs"/>
              </a:rPr>
              <a:t> Scatter Plot</a:t>
            </a:r>
            <a:endParaRPr lang="en-US" dirty="0">
              <a:solidFill>
                <a:srgbClr val="0B49CB"/>
              </a:solidFill>
              <a:latin typeface="Abadi"/>
            </a:endParaRPr>
          </a:p>
        </p:txBody>
      </p:sp>
      <p:pic>
        <p:nvPicPr>
          <p:cNvPr id="9" name="Picture 8" descr="Scatter chart&#10;&#10;Description automatically generated">
            <a:extLst>
              <a:ext uri="{FF2B5EF4-FFF2-40B4-BE49-F238E27FC236}">
                <a16:creationId xmlns:a16="http://schemas.microsoft.com/office/drawing/2014/main" id="{5E3BE0DD-C75A-4B50-9031-01159BB69CEA}"/>
              </a:ext>
            </a:extLst>
          </p:cNvPr>
          <p:cNvPicPr>
            <a:picLocks noChangeAspect="1"/>
          </p:cNvPicPr>
          <p:nvPr/>
        </p:nvPicPr>
        <p:blipFill>
          <a:blip r:embed="rId4"/>
          <a:stretch>
            <a:fillRect/>
          </a:stretch>
        </p:blipFill>
        <p:spPr>
          <a:xfrm>
            <a:off x="194583" y="1360713"/>
            <a:ext cx="5727246" cy="3440009"/>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AD2B38E4-7385-4DE2-9BCF-C904821301CB}"/>
              </a:ext>
            </a:extLst>
          </p:cNvPr>
          <p:cNvPicPr>
            <a:picLocks noChangeAspect="1"/>
          </p:cNvPicPr>
          <p:nvPr/>
        </p:nvPicPr>
        <p:blipFill>
          <a:blip r:embed="rId5"/>
          <a:stretch>
            <a:fillRect/>
          </a:stretch>
        </p:blipFill>
        <p:spPr>
          <a:xfrm>
            <a:off x="6096000" y="1360713"/>
            <a:ext cx="5727246" cy="344000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922087" y="5704113"/>
            <a:ext cx="8164285" cy="82206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Best algorithm is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classifier with a score of 0.87.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Text&#10;&#10;Description automatically generated">
            <a:extLst>
              <a:ext uri="{FF2B5EF4-FFF2-40B4-BE49-F238E27FC236}">
                <a16:creationId xmlns:a16="http://schemas.microsoft.com/office/drawing/2014/main" id="{B2C9CE3B-5C70-420C-91B9-7CEF95964E7A}"/>
              </a:ext>
            </a:extLst>
          </p:cNvPr>
          <p:cNvPicPr>
            <a:picLocks noChangeAspect="1"/>
          </p:cNvPicPr>
          <p:nvPr/>
        </p:nvPicPr>
        <p:blipFill>
          <a:blip r:embed="rId3"/>
          <a:stretch>
            <a:fillRect/>
          </a:stretch>
        </p:blipFill>
        <p:spPr>
          <a:xfrm>
            <a:off x="770011" y="1382484"/>
            <a:ext cx="9462561" cy="43216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4028" y="1871332"/>
            <a:ext cx="3758446" cy="4453024"/>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Here our DecisionTree classifier was mostly accurate but it has shown false positives,it wrongly predicted three landings which is successful when they are not been successful.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3" name="Picture 2" descr="Graphical user interface, application&#10;&#10;Description automatically generated with medium confidence">
            <a:extLst>
              <a:ext uri="{FF2B5EF4-FFF2-40B4-BE49-F238E27FC236}">
                <a16:creationId xmlns:a16="http://schemas.microsoft.com/office/drawing/2014/main" id="{C9521066-CB17-4072-90E7-FCAAD8FC11F1}"/>
              </a:ext>
            </a:extLst>
          </p:cNvPr>
          <p:cNvPicPr>
            <a:picLocks noChangeAspect="1"/>
          </p:cNvPicPr>
          <p:nvPr/>
        </p:nvPicPr>
        <p:blipFill>
          <a:blip r:embed="rId3"/>
          <a:stretch>
            <a:fillRect/>
          </a:stretch>
        </p:blipFill>
        <p:spPr>
          <a:xfrm>
            <a:off x="4680857" y="1572549"/>
            <a:ext cx="6777115" cy="44530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721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algorithm for this task is decision tree classifier.</a:t>
            </a:r>
          </a:p>
          <a:p>
            <a:pPr>
              <a:lnSpc>
                <a:spcPct val="100000"/>
              </a:lnSpc>
              <a:spcBef>
                <a:spcPts val="1400"/>
              </a:spcBef>
            </a:pPr>
            <a:r>
              <a:rPr lang="en-US" sz="2200" dirty="0">
                <a:latin typeface="Abadi" panose="020B0604020104020204" pitchFamily="34" charset="0"/>
              </a:rPr>
              <a:t>The most successful payload range appears to be from 2000-4500kg.</a:t>
            </a:r>
          </a:p>
          <a:p>
            <a:pPr>
              <a:lnSpc>
                <a:spcPct val="100000"/>
              </a:lnSpc>
              <a:spcBef>
                <a:spcPts val="1400"/>
              </a:spcBef>
            </a:pPr>
            <a:r>
              <a:rPr lang="en-IN" sz="2200" dirty="0">
                <a:latin typeface="Abadi" panose="020B0604020104020204" pitchFamily="34" charset="0"/>
              </a:rPr>
              <a:t>KSC LC-39 A location has highest successful launches and </a:t>
            </a:r>
            <a:r>
              <a:rPr lang="en-US" sz="2200" dirty="0">
                <a:solidFill>
                  <a:schemeClr val="accent3">
                    <a:lumMod val="25000"/>
                  </a:schemeClr>
                </a:solidFill>
                <a:latin typeface="Abadi" panose="020B0604020104020204" pitchFamily="34" charset="0"/>
              </a:rPr>
              <a:t>KSC LC-39 A has achieved a success rate of 76.9%.</a:t>
            </a:r>
            <a:endParaRPr lang="en-IN"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Success rate has kept increasing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 </a:t>
            </a:r>
            <a:r>
              <a:rPr lang="en-US" sz="2200" dirty="0">
                <a:latin typeface="Abadi" panose="020B0604020104020204" pitchFamily="34" charset="0"/>
              </a:rPr>
              <a:t>ES-L1, GEO, HEO, SSO, VLEO had the most success rate.</a:t>
            </a:r>
          </a:p>
          <a:p>
            <a:pPr>
              <a:lnSpc>
                <a:spcPct val="100000"/>
              </a:lnSpc>
              <a:spcBef>
                <a:spcPts val="1400"/>
              </a:spcBef>
            </a:pPr>
            <a:r>
              <a:rPr lang="en-CA" sz="2200" dirty="0">
                <a:solidFill>
                  <a:schemeClr val="accent3">
                    <a:lumMod val="25000"/>
                  </a:schemeClr>
                </a:solidFill>
                <a:latin typeface="Abadi" panose="020B0604020104020204" pitchFamily="34" charset="0"/>
              </a:rPr>
              <a:t>The greater the payload mass for launch site higher the </a:t>
            </a:r>
            <a:r>
              <a:rPr lang="en-US" sz="2200" dirty="0">
                <a:solidFill>
                  <a:schemeClr val="accent3">
                    <a:lumMod val="25000"/>
                  </a:schemeClr>
                </a:solidFill>
                <a:latin typeface="Abadi" panose="020B0604020104020204" pitchFamily="34" charset="0"/>
              </a:rPr>
              <a:t>Success rate for the rocket.</a:t>
            </a: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1600" dirty="0">
              <a:latin typeface="Abadi" panose="020B0604020104020204" pitchFamily="34" charset="0"/>
            </a:endParaRPr>
          </a:p>
          <a:p>
            <a:pPr>
              <a:lnSpc>
                <a:spcPct val="100000"/>
              </a:lnSpc>
              <a:spcBef>
                <a:spcPts val="1400"/>
              </a:spcBef>
            </a:pPr>
            <a:endParaRPr lang="en-IN" sz="16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and </a:t>
            </a: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fields and dropping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1343"/>
            <a:ext cx="10515600" cy="453423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Dataset was collected by using  get request to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API .</a:t>
            </a:r>
          </a:p>
          <a:p>
            <a:pPr>
              <a:lnSpc>
                <a:spcPct val="100000"/>
              </a:lnSpc>
              <a:spcBef>
                <a:spcPts val="1400"/>
              </a:spcBef>
            </a:pPr>
            <a:r>
              <a:rPr lang="en-US" sz="2200" dirty="0">
                <a:solidFill>
                  <a:schemeClr val="accent3">
                    <a:lumMod val="25000"/>
                  </a:schemeClr>
                </a:solidFill>
                <a:latin typeface="Abadi" panose="020B0604020104020204" pitchFamily="34" charset="0"/>
              </a:rPr>
              <a:t>Downloaded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a:t>
            </a:r>
          </a:p>
          <a:p>
            <a:pPr>
              <a:lnSpc>
                <a:spcPct val="100000"/>
              </a:lnSpc>
              <a:spcBef>
                <a:spcPts val="1400"/>
              </a:spcBef>
            </a:pPr>
            <a:r>
              <a:rPr lang="en-US" sz="2200" dirty="0">
                <a:solidFill>
                  <a:schemeClr val="accent3">
                    <a:lumMod val="25000"/>
                  </a:schemeClr>
                </a:solidFill>
                <a:latin typeface="Abadi" panose="020B0604020104020204" pitchFamily="34" charset="0"/>
              </a:rPr>
              <a:t>Parsed the information into a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Performed basic cleaning and formatting of the data</a:t>
            </a:r>
          </a:p>
          <a:p>
            <a:pPr>
              <a:lnSpc>
                <a:spcPct val="100000"/>
              </a:lnSpc>
              <a:spcBef>
                <a:spcPts val="1400"/>
              </a:spcBef>
            </a:pPr>
            <a:r>
              <a:rPr lang="en-US" sz="2200" dirty="0">
                <a:solidFill>
                  <a:schemeClr val="accent3">
                    <a:lumMod val="25000"/>
                  </a:schemeClr>
                </a:solidFill>
                <a:latin typeface="Abadi" panose="020B0604020104020204" pitchFamily="34" charset="0"/>
              </a:rPr>
              <a:t>We also collected the data using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by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950091"/>
            <a:ext cx="3479119" cy="285050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Data was collected using get request to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API and then we cleaned data ,filtered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and export into csv file .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Graphical user interface, text, application, email&#10;&#10;Description automatically generated">
            <a:extLst>
              <a:ext uri="{FF2B5EF4-FFF2-40B4-BE49-F238E27FC236}">
                <a16:creationId xmlns:a16="http://schemas.microsoft.com/office/drawing/2014/main" id="{384DF720-8852-4399-8D03-82EF3CC2ABA0}"/>
              </a:ext>
            </a:extLst>
          </p:cNvPr>
          <p:cNvPicPr>
            <a:picLocks noChangeAspect="1"/>
          </p:cNvPicPr>
          <p:nvPr/>
        </p:nvPicPr>
        <p:blipFill>
          <a:blip r:embed="rId4"/>
          <a:stretch>
            <a:fillRect/>
          </a:stretch>
        </p:blipFill>
        <p:spPr>
          <a:xfrm>
            <a:off x="4514896" y="1891088"/>
            <a:ext cx="7333703" cy="3891267"/>
          </a:xfrm>
          <a:prstGeom prst="rect">
            <a:avLst/>
          </a:prstGeom>
        </p:spPr>
      </p:pic>
      <p:sp>
        <p:nvSpPr>
          <p:cNvPr id="8" name="TextBox 7">
            <a:hlinkClick r:id="rId5"/>
            <a:extLst>
              <a:ext uri="{FF2B5EF4-FFF2-40B4-BE49-F238E27FC236}">
                <a16:creationId xmlns:a16="http://schemas.microsoft.com/office/drawing/2014/main" id="{D7B3435E-BCCF-48AF-AFE0-5BC8C08C2C13}"/>
              </a:ext>
            </a:extLst>
          </p:cNvPr>
          <p:cNvSpPr txBox="1"/>
          <p:nvPr/>
        </p:nvSpPr>
        <p:spPr>
          <a:xfrm>
            <a:off x="820738" y="5161912"/>
            <a:ext cx="2862944" cy="430887"/>
          </a:xfrm>
          <a:prstGeom prst="rect">
            <a:avLst/>
          </a:prstGeom>
          <a:noFill/>
        </p:spPr>
        <p:txBody>
          <a:bodyPr wrap="square">
            <a:spAutoFit/>
          </a:bodyPr>
          <a:lstStyle/>
          <a:p>
            <a:pPr marL="342900" indent="-342900">
              <a:buFont typeface="Wingdings" panose="05000000000000000000" pitchFamily="2" charset="2"/>
              <a:buChar char="Ø"/>
            </a:pPr>
            <a:r>
              <a:rPr kumimoji="0" lang="en-US" sz="2200" b="0" i="0" u="none" strike="noStrike" kern="1200" cap="none" spc="0" normalizeH="0" baseline="0" noProof="0" dirty="0">
                <a:ln>
                  <a:noFill/>
                </a:ln>
                <a:effectLst/>
                <a:uLnTx/>
                <a:uFillTx/>
                <a:latin typeface="Abadi"/>
                <a:ea typeface="+mn-ea"/>
                <a:cs typeface="+mn-cs"/>
                <a:hlinkClick r:id="rId5">
                  <a:extLst>
                    <a:ext uri="{A12FA001-AC4F-418D-AE19-62706E023703}">
                      <ahyp:hlinkClr xmlns:ahyp="http://schemas.microsoft.com/office/drawing/2018/hyperlinkcolor" val="tx"/>
                    </a:ext>
                  </a:extLst>
                </a:hlinkClick>
              </a:rPr>
              <a:t>GITHUB LINK</a:t>
            </a:r>
            <a:endParaRPr lang="en-IN"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887589"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with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and the created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object,creating</a:t>
            </a:r>
            <a:r>
              <a:rPr lang="en-US" sz="2200" dirty="0">
                <a:solidFill>
                  <a:schemeClr val="accent3">
                    <a:lumMod val="25000"/>
                  </a:schemeClr>
                </a:solidFill>
                <a:latin typeface="Abadi" panose="020B0604020104020204" pitchFamily="34" charset="0"/>
              </a:rPr>
              <a:t> the dictionary and finally converting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into .csv file.</a:t>
            </a:r>
          </a:p>
          <a:p>
            <a:pPr>
              <a:lnSpc>
                <a:spcPct val="100000"/>
              </a:lnSpc>
              <a:spcBef>
                <a:spcPts val="1400"/>
              </a:spcBef>
              <a:buFont typeface="Wingdings" panose="05000000000000000000" pitchFamily="2" charset="2"/>
              <a:buChar char="Ø"/>
            </a:pPr>
            <a:r>
              <a:rPr lang="en-US" sz="2200" dirty="0">
                <a:solidFill>
                  <a:srgbClr val="0563C1"/>
                </a:solidFill>
                <a:latin typeface="Abadi" panose="020B0604020104020204" pitchFamily="34" charset="0"/>
                <a:hlinkClick r:id="rId4">
                  <a:extLst>
                    <a:ext uri="{A12FA001-AC4F-418D-AE19-62706E023703}">
                      <ahyp:hlinkClr xmlns:ahyp="http://schemas.microsoft.com/office/drawing/2018/hyperlinkcolor" val="tx"/>
                    </a:ext>
                  </a:extLst>
                </a:hlinkClick>
              </a:rPr>
              <a:t>   </a:t>
            </a:r>
            <a:r>
              <a:rPr lang="en-US" sz="2200" dirty="0">
                <a:latin typeface="Abadi" panose="020B0604020104020204" pitchFamily="34" charset="0"/>
                <a:hlinkClick r:id="rId4">
                  <a:extLst>
                    <a:ext uri="{A12FA001-AC4F-418D-AE19-62706E023703}">
                      <ahyp:hlinkClr xmlns:ahyp="http://schemas.microsoft.com/office/drawing/2018/hyperlinkcolor" val="tx"/>
                    </a:ext>
                  </a:extLst>
                </a:hlinkClick>
              </a:rPr>
              <a:t>GITHUB LINK</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Graphical user interface, text, application, email&#10;&#10;Description automatically generated">
            <a:extLst>
              <a:ext uri="{FF2B5EF4-FFF2-40B4-BE49-F238E27FC236}">
                <a16:creationId xmlns:a16="http://schemas.microsoft.com/office/drawing/2014/main" id="{5454748E-7487-406B-9AAC-2446EC222784}"/>
              </a:ext>
            </a:extLst>
          </p:cNvPr>
          <p:cNvPicPr>
            <a:picLocks noChangeAspect="1"/>
          </p:cNvPicPr>
          <p:nvPr/>
        </p:nvPicPr>
        <p:blipFill>
          <a:blip r:embed="rId5"/>
          <a:stretch>
            <a:fillRect/>
          </a:stretch>
        </p:blipFill>
        <p:spPr>
          <a:xfrm>
            <a:off x="3984171" y="1943836"/>
            <a:ext cx="7837715" cy="39037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1096</TotalTime>
  <Words>1553</Words>
  <Application>Microsoft Office PowerPoint</Application>
  <PresentationFormat>Widescreen</PresentationFormat>
  <Paragraphs>233</Paragraphs>
  <Slides>46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Helvetica Neue</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Muhammed Rabeeh</cp:lastModifiedBy>
  <cp:revision>213</cp:revision>
  <dcterms:created xsi:type="dcterms:W3CDTF">2021-04-29T18:58:34Z</dcterms:created>
  <dcterms:modified xsi:type="dcterms:W3CDTF">2022-03-26T09:39:11Z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